
<file path=[Content_Types].xml><?xml version="1.0" encoding="utf-8"?>
<Types xmlns="http://schemas.openxmlformats.org/package/2006/content-types">
  <Default Extension="gif" ContentType="image/gif"/>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48"/>
  </p:notesMasterIdLst>
  <p:sldIdLst>
    <p:sldId id="332" r:id="rId2"/>
    <p:sldId id="260" r:id="rId3"/>
    <p:sldId id="263" r:id="rId4"/>
    <p:sldId id="386" r:id="rId5"/>
    <p:sldId id="264" r:id="rId6"/>
    <p:sldId id="367" r:id="rId7"/>
    <p:sldId id="389" r:id="rId8"/>
    <p:sldId id="366" r:id="rId9"/>
    <p:sldId id="383" r:id="rId10"/>
    <p:sldId id="368" r:id="rId11"/>
    <p:sldId id="384" r:id="rId12"/>
    <p:sldId id="387" r:id="rId13"/>
    <p:sldId id="266" r:id="rId14"/>
    <p:sldId id="272" r:id="rId15"/>
    <p:sldId id="278" r:id="rId16"/>
    <p:sldId id="298" r:id="rId17"/>
    <p:sldId id="279" r:id="rId18"/>
    <p:sldId id="385" r:id="rId19"/>
    <p:sldId id="303" r:id="rId20"/>
    <p:sldId id="304" r:id="rId21"/>
    <p:sldId id="305" r:id="rId22"/>
    <p:sldId id="271" r:id="rId23"/>
    <p:sldId id="382" r:id="rId24"/>
    <p:sldId id="299" r:id="rId25"/>
    <p:sldId id="313" r:id="rId26"/>
    <p:sldId id="300" r:id="rId27"/>
    <p:sldId id="388" r:id="rId28"/>
    <p:sldId id="273" r:id="rId29"/>
    <p:sldId id="353" r:id="rId30"/>
    <p:sldId id="354" r:id="rId31"/>
    <p:sldId id="306" r:id="rId32"/>
    <p:sldId id="355" r:id="rId33"/>
    <p:sldId id="310" r:id="rId34"/>
    <p:sldId id="364" r:id="rId35"/>
    <p:sldId id="294" r:id="rId36"/>
    <p:sldId id="391" r:id="rId37"/>
    <p:sldId id="390" r:id="rId38"/>
    <p:sldId id="357" r:id="rId39"/>
    <p:sldId id="358" r:id="rId40"/>
    <p:sldId id="393" r:id="rId41"/>
    <p:sldId id="394" r:id="rId42"/>
    <p:sldId id="396" r:id="rId43"/>
    <p:sldId id="395" r:id="rId44"/>
    <p:sldId id="365" r:id="rId45"/>
    <p:sldId id="381" r:id="rId46"/>
    <p:sldId id="392" r:id="rId4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94795"/>
  </p:normalViewPr>
  <p:slideViewPr>
    <p:cSldViewPr snapToGrid="0" snapToObjects="1">
      <p:cViewPr varScale="1">
        <p:scale>
          <a:sx n="89" d="100"/>
          <a:sy n="89" d="100"/>
        </p:scale>
        <p:origin x="192"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327AA-2B9A-48D3-85DA-375DFD7B1A47}"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1120182A-9762-4662-ABDC-D4FB3E0A83CC}">
      <dgm:prSet/>
      <dgm:spPr/>
      <dgm:t>
        <a:bodyPr/>
        <a:lstStyle/>
        <a:p>
          <a:r>
            <a:rPr lang="pl-PL" dirty="0">
              <a:latin typeface="Aptos" panose="020B0004020202020204" pitchFamily="34" charset="0"/>
            </a:rPr>
            <a:t>służyć do oznaczania towarów lub usług,</a:t>
          </a:r>
          <a:endParaRPr lang="en-US" dirty="0">
            <a:latin typeface="Aptos" panose="020B0004020202020204" pitchFamily="34" charset="0"/>
          </a:endParaRPr>
        </a:p>
      </dgm:t>
    </dgm:pt>
    <dgm:pt modelId="{C89D8896-898B-4C5C-9608-14AE85C96D7F}" type="parTrans" cxnId="{FD73977F-DBA6-4D31-855A-80014A572C89}">
      <dgm:prSet/>
      <dgm:spPr/>
      <dgm:t>
        <a:bodyPr/>
        <a:lstStyle/>
        <a:p>
          <a:endParaRPr lang="en-US"/>
        </a:p>
      </dgm:t>
    </dgm:pt>
    <dgm:pt modelId="{26FE04CB-61A8-4922-9703-DE6C08A72E1B}" type="sibTrans" cxnId="{FD73977F-DBA6-4D31-855A-80014A572C89}">
      <dgm:prSet/>
      <dgm:spPr/>
      <dgm:t>
        <a:bodyPr/>
        <a:lstStyle/>
        <a:p>
          <a:endParaRPr lang="en-US"/>
        </a:p>
      </dgm:t>
    </dgm:pt>
    <dgm:pt modelId="{55C72DE2-4CFC-4DC2-888E-02967E7BBB73}">
      <dgm:prSet/>
      <dgm:spPr/>
      <dgm:t>
        <a:bodyPr/>
        <a:lstStyle/>
        <a:p>
          <a:r>
            <a:rPr lang="pl-PL" dirty="0">
              <a:latin typeface="Aptos" panose="020B0004020202020204" pitchFamily="34" charset="0"/>
            </a:rPr>
            <a:t>nadawać się̨ do odróżniania towarów bądź́ usług – nie są rejestrowane znaki opisowe, </a:t>
          </a:r>
          <a:endParaRPr lang="en-US" dirty="0">
            <a:latin typeface="Aptos" panose="020B0004020202020204" pitchFamily="34" charset="0"/>
          </a:endParaRPr>
        </a:p>
      </dgm:t>
    </dgm:pt>
    <dgm:pt modelId="{0A8DBD7D-1987-4E4A-8221-EAE74F9C87A2}" type="parTrans" cxnId="{FBB0FED5-22A0-444F-993C-6F454463232B}">
      <dgm:prSet/>
      <dgm:spPr/>
      <dgm:t>
        <a:bodyPr/>
        <a:lstStyle/>
        <a:p>
          <a:endParaRPr lang="en-US"/>
        </a:p>
      </dgm:t>
    </dgm:pt>
    <dgm:pt modelId="{526D214F-9904-4477-9C01-580F7C68B88A}" type="sibTrans" cxnId="{FBB0FED5-22A0-444F-993C-6F454463232B}">
      <dgm:prSet/>
      <dgm:spPr/>
      <dgm:t>
        <a:bodyPr/>
        <a:lstStyle/>
        <a:p>
          <a:endParaRPr lang="en-US"/>
        </a:p>
      </dgm:t>
    </dgm:pt>
    <dgm:pt modelId="{2AEB92DD-892C-4F8B-9BEC-B3D4CA2572A8}">
      <dgm:prSet/>
      <dgm:spPr/>
      <dgm:t>
        <a:bodyPr/>
        <a:lstStyle/>
        <a:p>
          <a:r>
            <a:rPr lang="pl-PL" dirty="0"/>
            <a:t>dać się przedstawić w rejestrze znaków towarowych w sposób pozwalający na ustalenie jednoznacznego i dokładnego przedmiotu udzielonej ochrony</a:t>
          </a:r>
          <a:endParaRPr lang="en-US" dirty="0">
            <a:latin typeface="Aptos" panose="020B0004020202020204" pitchFamily="34" charset="0"/>
          </a:endParaRPr>
        </a:p>
      </dgm:t>
    </dgm:pt>
    <dgm:pt modelId="{9E1D3D34-151B-4519-AA44-97D79E8FF12B}" type="parTrans" cxnId="{6BAE00A3-67F6-4657-BCED-F6DECB50DC22}">
      <dgm:prSet/>
      <dgm:spPr/>
      <dgm:t>
        <a:bodyPr/>
        <a:lstStyle/>
        <a:p>
          <a:endParaRPr lang="en-US"/>
        </a:p>
      </dgm:t>
    </dgm:pt>
    <dgm:pt modelId="{29E9CE7A-2A61-479A-B1CE-D515FAF1CB49}" type="sibTrans" cxnId="{6BAE00A3-67F6-4657-BCED-F6DECB50DC22}">
      <dgm:prSet/>
      <dgm:spPr/>
      <dgm:t>
        <a:bodyPr/>
        <a:lstStyle/>
        <a:p>
          <a:endParaRPr lang="en-US"/>
        </a:p>
      </dgm:t>
    </dgm:pt>
    <dgm:pt modelId="{53A6E128-32CC-9F48-8BD9-310B40716702}">
      <dgm:prSet/>
      <dgm:spPr/>
      <dgm:t>
        <a:bodyPr/>
        <a:lstStyle/>
        <a:p>
          <a:r>
            <a:rPr lang="pl-PL" dirty="0">
              <a:latin typeface="Aptos" panose="020B0004020202020204" pitchFamily="34" charset="0"/>
            </a:rPr>
            <a:t>być używany w obrocie gospodarczym, czyli komercyjnie w ramach firmy,</a:t>
          </a:r>
        </a:p>
      </dgm:t>
    </dgm:pt>
    <dgm:pt modelId="{0E431600-536D-6D4D-8AF8-ED10583FABCE}" type="parTrans" cxnId="{B95AA970-4A3B-4341-AE4D-56D1DB8E2943}">
      <dgm:prSet/>
      <dgm:spPr/>
      <dgm:t>
        <a:bodyPr/>
        <a:lstStyle/>
        <a:p>
          <a:endParaRPr lang="pl-PL"/>
        </a:p>
      </dgm:t>
    </dgm:pt>
    <dgm:pt modelId="{BD27D8C8-C08E-0B48-A884-3B45BCF6990C}" type="sibTrans" cxnId="{B95AA970-4A3B-4341-AE4D-56D1DB8E2943}">
      <dgm:prSet/>
      <dgm:spPr/>
      <dgm:t>
        <a:bodyPr/>
        <a:lstStyle/>
        <a:p>
          <a:endParaRPr lang="pl-PL"/>
        </a:p>
      </dgm:t>
    </dgm:pt>
    <dgm:pt modelId="{E41CD689-FC89-9242-AD7B-AEC66705F90C}" type="pres">
      <dgm:prSet presAssocID="{A11327AA-2B9A-48D3-85DA-375DFD7B1A47}" presName="matrix" presStyleCnt="0">
        <dgm:presLayoutVars>
          <dgm:chMax val="1"/>
          <dgm:dir/>
          <dgm:resizeHandles val="exact"/>
        </dgm:presLayoutVars>
      </dgm:prSet>
      <dgm:spPr/>
    </dgm:pt>
    <dgm:pt modelId="{C96D4E35-67B0-DB43-9C9E-B36EBCF745CB}" type="pres">
      <dgm:prSet presAssocID="{A11327AA-2B9A-48D3-85DA-375DFD7B1A47}" presName="diamond" presStyleLbl="bgShp" presStyleIdx="0" presStyleCnt="1"/>
      <dgm:spPr/>
    </dgm:pt>
    <dgm:pt modelId="{724B4B59-018A-3D42-993E-B0FE3B31EA26}" type="pres">
      <dgm:prSet presAssocID="{A11327AA-2B9A-48D3-85DA-375DFD7B1A47}" presName="quad1" presStyleLbl="node1" presStyleIdx="0" presStyleCnt="4">
        <dgm:presLayoutVars>
          <dgm:chMax val="0"/>
          <dgm:chPref val="0"/>
          <dgm:bulletEnabled val="1"/>
        </dgm:presLayoutVars>
      </dgm:prSet>
      <dgm:spPr/>
    </dgm:pt>
    <dgm:pt modelId="{247D18D4-C499-9947-8902-FCE4FC5B19FE}" type="pres">
      <dgm:prSet presAssocID="{A11327AA-2B9A-48D3-85DA-375DFD7B1A47}" presName="quad2" presStyleLbl="node1" presStyleIdx="1" presStyleCnt="4">
        <dgm:presLayoutVars>
          <dgm:chMax val="0"/>
          <dgm:chPref val="0"/>
          <dgm:bulletEnabled val="1"/>
        </dgm:presLayoutVars>
      </dgm:prSet>
      <dgm:spPr/>
    </dgm:pt>
    <dgm:pt modelId="{C9145E3B-551E-4041-9966-9793B232E310}" type="pres">
      <dgm:prSet presAssocID="{A11327AA-2B9A-48D3-85DA-375DFD7B1A47}" presName="quad3" presStyleLbl="node1" presStyleIdx="2" presStyleCnt="4">
        <dgm:presLayoutVars>
          <dgm:chMax val="0"/>
          <dgm:chPref val="0"/>
          <dgm:bulletEnabled val="1"/>
        </dgm:presLayoutVars>
      </dgm:prSet>
      <dgm:spPr/>
    </dgm:pt>
    <dgm:pt modelId="{4AF0E26C-5C18-5E4A-A374-A0BA3DC909A0}" type="pres">
      <dgm:prSet presAssocID="{A11327AA-2B9A-48D3-85DA-375DFD7B1A47}" presName="quad4" presStyleLbl="node1" presStyleIdx="3" presStyleCnt="4">
        <dgm:presLayoutVars>
          <dgm:chMax val="0"/>
          <dgm:chPref val="0"/>
          <dgm:bulletEnabled val="1"/>
        </dgm:presLayoutVars>
      </dgm:prSet>
      <dgm:spPr/>
    </dgm:pt>
  </dgm:ptLst>
  <dgm:cxnLst>
    <dgm:cxn modelId="{0BFD416B-5256-D04F-A238-4F083964592B}" type="presOf" srcId="{A11327AA-2B9A-48D3-85DA-375DFD7B1A47}" destId="{E41CD689-FC89-9242-AD7B-AEC66705F90C}" srcOrd="0" destOrd="0" presId="urn:microsoft.com/office/officeart/2005/8/layout/matrix3"/>
    <dgm:cxn modelId="{B95AA970-4A3B-4341-AE4D-56D1DB8E2943}" srcId="{A11327AA-2B9A-48D3-85DA-375DFD7B1A47}" destId="{53A6E128-32CC-9F48-8BD9-310B40716702}" srcOrd="3" destOrd="0" parTransId="{0E431600-536D-6D4D-8AF8-ED10583FABCE}" sibTransId="{BD27D8C8-C08E-0B48-A884-3B45BCF6990C}"/>
    <dgm:cxn modelId="{EE139075-7442-9240-9326-04D2B46F19AB}" type="presOf" srcId="{1120182A-9762-4662-ABDC-D4FB3E0A83CC}" destId="{724B4B59-018A-3D42-993E-B0FE3B31EA26}" srcOrd="0" destOrd="0" presId="urn:microsoft.com/office/officeart/2005/8/layout/matrix3"/>
    <dgm:cxn modelId="{FD73977F-DBA6-4D31-855A-80014A572C89}" srcId="{A11327AA-2B9A-48D3-85DA-375DFD7B1A47}" destId="{1120182A-9762-4662-ABDC-D4FB3E0A83CC}" srcOrd="0" destOrd="0" parTransId="{C89D8896-898B-4C5C-9608-14AE85C96D7F}" sibTransId="{26FE04CB-61A8-4922-9703-DE6C08A72E1B}"/>
    <dgm:cxn modelId="{E60C1AA1-0375-BD49-BE1F-BFC8CA4493B4}" type="presOf" srcId="{2AEB92DD-892C-4F8B-9BEC-B3D4CA2572A8}" destId="{C9145E3B-551E-4041-9966-9793B232E310}" srcOrd="0" destOrd="0" presId="urn:microsoft.com/office/officeart/2005/8/layout/matrix3"/>
    <dgm:cxn modelId="{6BAE00A3-67F6-4657-BCED-F6DECB50DC22}" srcId="{A11327AA-2B9A-48D3-85DA-375DFD7B1A47}" destId="{2AEB92DD-892C-4F8B-9BEC-B3D4CA2572A8}" srcOrd="2" destOrd="0" parTransId="{9E1D3D34-151B-4519-AA44-97D79E8FF12B}" sibTransId="{29E9CE7A-2A61-479A-B1CE-D515FAF1CB49}"/>
    <dgm:cxn modelId="{8C88EFA4-A7B2-6844-8D9A-32EB2D4FE5B1}" type="presOf" srcId="{55C72DE2-4CFC-4DC2-888E-02967E7BBB73}" destId="{247D18D4-C499-9947-8902-FCE4FC5B19FE}" srcOrd="0" destOrd="0" presId="urn:microsoft.com/office/officeart/2005/8/layout/matrix3"/>
    <dgm:cxn modelId="{FBB0FED5-22A0-444F-993C-6F454463232B}" srcId="{A11327AA-2B9A-48D3-85DA-375DFD7B1A47}" destId="{55C72DE2-4CFC-4DC2-888E-02967E7BBB73}" srcOrd="1" destOrd="0" parTransId="{0A8DBD7D-1987-4E4A-8221-EAE74F9C87A2}" sibTransId="{526D214F-9904-4477-9C01-580F7C68B88A}"/>
    <dgm:cxn modelId="{3A99B8E5-DEC7-F74A-BFCF-EA44B69FCEEF}" type="presOf" srcId="{53A6E128-32CC-9F48-8BD9-310B40716702}" destId="{4AF0E26C-5C18-5E4A-A374-A0BA3DC909A0}" srcOrd="0" destOrd="0" presId="urn:microsoft.com/office/officeart/2005/8/layout/matrix3"/>
    <dgm:cxn modelId="{21BDB46F-4EA0-B84B-A3E4-9591514BBFBC}" type="presParOf" srcId="{E41CD689-FC89-9242-AD7B-AEC66705F90C}" destId="{C96D4E35-67B0-DB43-9C9E-B36EBCF745CB}" srcOrd="0" destOrd="0" presId="urn:microsoft.com/office/officeart/2005/8/layout/matrix3"/>
    <dgm:cxn modelId="{45EDC208-8106-314A-9823-A12084822AE7}" type="presParOf" srcId="{E41CD689-FC89-9242-AD7B-AEC66705F90C}" destId="{724B4B59-018A-3D42-993E-B0FE3B31EA26}" srcOrd="1" destOrd="0" presId="urn:microsoft.com/office/officeart/2005/8/layout/matrix3"/>
    <dgm:cxn modelId="{137CC98E-3B0E-2349-80EB-D36A1AD1ACDA}" type="presParOf" srcId="{E41CD689-FC89-9242-AD7B-AEC66705F90C}" destId="{247D18D4-C499-9947-8902-FCE4FC5B19FE}" srcOrd="2" destOrd="0" presId="urn:microsoft.com/office/officeart/2005/8/layout/matrix3"/>
    <dgm:cxn modelId="{A465DDB1-0BDF-9C4E-B6BC-B56F0C09645D}" type="presParOf" srcId="{E41CD689-FC89-9242-AD7B-AEC66705F90C}" destId="{C9145E3B-551E-4041-9966-9793B232E310}" srcOrd="3" destOrd="0" presId="urn:microsoft.com/office/officeart/2005/8/layout/matrix3"/>
    <dgm:cxn modelId="{4FC3C3F7-1817-F04D-BC9D-04FEFD3F2805}" type="presParOf" srcId="{E41CD689-FC89-9242-AD7B-AEC66705F90C}" destId="{4AF0E26C-5C18-5E4A-A374-A0BA3DC909A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D0BF24-CC1E-4647-92D7-5446DBFFAC53}"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pl-PL"/>
        </a:p>
      </dgm:t>
    </dgm:pt>
    <dgm:pt modelId="{0573DB3D-3F05-374D-A2EC-CEADED1DF9D0}">
      <dgm:prSet phldrT="[Tekst]"/>
      <dgm:spPr/>
      <dgm:t>
        <a:bodyPr/>
        <a:lstStyle/>
        <a:p>
          <a:r>
            <a:rPr lang="pl-PL" dirty="0"/>
            <a:t>Organizacja upoważniona do reprezentowania interesów producentów</a:t>
          </a:r>
        </a:p>
      </dgm:t>
    </dgm:pt>
    <dgm:pt modelId="{0846BA9D-96AF-B245-BC55-374F6C18139E}" type="parTrans" cxnId="{956EDA22-5542-8343-8FC2-61582152B4F0}">
      <dgm:prSet/>
      <dgm:spPr/>
      <dgm:t>
        <a:bodyPr/>
        <a:lstStyle/>
        <a:p>
          <a:endParaRPr lang="pl-PL"/>
        </a:p>
      </dgm:t>
    </dgm:pt>
    <dgm:pt modelId="{061294E3-FFE1-064F-B7BF-8DE94F00DEA7}" type="sibTrans" cxnId="{956EDA22-5542-8343-8FC2-61582152B4F0}">
      <dgm:prSet/>
      <dgm:spPr/>
      <dgm:t>
        <a:bodyPr/>
        <a:lstStyle/>
        <a:p>
          <a:endParaRPr lang="pl-PL"/>
        </a:p>
      </dgm:t>
    </dgm:pt>
    <dgm:pt modelId="{B734EAC1-C726-814A-AC1F-7473F0D0670D}">
      <dgm:prSet phldrT="[Tekst]"/>
      <dgm:spPr/>
      <dgm:t>
        <a:bodyPr/>
        <a:lstStyle/>
        <a:p>
          <a:r>
            <a:rPr lang="pl-PL" dirty="0"/>
            <a:t>Organ administracji rządowej lub samorządu </a:t>
          </a:r>
          <a:r>
            <a:rPr lang="pl-PL" b="0" dirty="0"/>
            <a:t>terytorialnego</a:t>
          </a:r>
        </a:p>
        <a:p>
          <a:r>
            <a:rPr lang="pl-PL" b="0" dirty="0"/>
            <a:t>właściwy ze względu na teren, do którego odnosi się OG.</a:t>
          </a:r>
        </a:p>
      </dgm:t>
    </dgm:pt>
    <dgm:pt modelId="{860F45BC-0D2F-374D-8839-E73C17ECB717}" type="parTrans" cxnId="{5ED60B63-2F1E-9846-8C65-CBFF9F43CD67}">
      <dgm:prSet/>
      <dgm:spPr/>
      <dgm:t>
        <a:bodyPr/>
        <a:lstStyle/>
        <a:p>
          <a:endParaRPr lang="pl-PL"/>
        </a:p>
      </dgm:t>
    </dgm:pt>
    <dgm:pt modelId="{08A6FFCC-A901-F041-ADE7-C61E63025EA4}" type="sibTrans" cxnId="{5ED60B63-2F1E-9846-8C65-CBFF9F43CD67}">
      <dgm:prSet/>
      <dgm:spPr/>
      <dgm:t>
        <a:bodyPr/>
        <a:lstStyle/>
        <a:p>
          <a:endParaRPr lang="pl-PL"/>
        </a:p>
      </dgm:t>
    </dgm:pt>
    <dgm:pt modelId="{5555D32B-FFA6-B141-93FB-416883F361EA}" type="pres">
      <dgm:prSet presAssocID="{CDD0BF24-CC1E-4647-92D7-5446DBFFAC53}" presName="diagram" presStyleCnt="0">
        <dgm:presLayoutVars>
          <dgm:dir/>
          <dgm:resizeHandles val="exact"/>
        </dgm:presLayoutVars>
      </dgm:prSet>
      <dgm:spPr/>
    </dgm:pt>
    <dgm:pt modelId="{4D61FF2C-67B6-F446-8EE2-9FC1E83AAD89}" type="pres">
      <dgm:prSet presAssocID="{0573DB3D-3F05-374D-A2EC-CEADED1DF9D0}" presName="node" presStyleLbl="node1" presStyleIdx="0" presStyleCnt="2">
        <dgm:presLayoutVars>
          <dgm:bulletEnabled val="1"/>
        </dgm:presLayoutVars>
      </dgm:prSet>
      <dgm:spPr/>
    </dgm:pt>
    <dgm:pt modelId="{CC5C5818-9C1B-734C-87C4-3AF7586191E9}" type="pres">
      <dgm:prSet presAssocID="{061294E3-FFE1-064F-B7BF-8DE94F00DEA7}" presName="sibTrans" presStyleCnt="0"/>
      <dgm:spPr/>
    </dgm:pt>
    <dgm:pt modelId="{1140AB4C-B6A0-F249-BDBE-01D78EE852AF}" type="pres">
      <dgm:prSet presAssocID="{B734EAC1-C726-814A-AC1F-7473F0D0670D}" presName="node" presStyleLbl="node1" presStyleIdx="1" presStyleCnt="2">
        <dgm:presLayoutVars>
          <dgm:bulletEnabled val="1"/>
        </dgm:presLayoutVars>
      </dgm:prSet>
      <dgm:spPr/>
    </dgm:pt>
  </dgm:ptLst>
  <dgm:cxnLst>
    <dgm:cxn modelId="{759DB904-3DD7-D347-976E-A80CD312239F}" type="presOf" srcId="{B734EAC1-C726-814A-AC1F-7473F0D0670D}" destId="{1140AB4C-B6A0-F249-BDBE-01D78EE852AF}" srcOrd="0" destOrd="0" presId="urn:microsoft.com/office/officeart/2005/8/layout/default"/>
    <dgm:cxn modelId="{956EDA22-5542-8343-8FC2-61582152B4F0}" srcId="{CDD0BF24-CC1E-4647-92D7-5446DBFFAC53}" destId="{0573DB3D-3F05-374D-A2EC-CEADED1DF9D0}" srcOrd="0" destOrd="0" parTransId="{0846BA9D-96AF-B245-BC55-374F6C18139E}" sibTransId="{061294E3-FFE1-064F-B7BF-8DE94F00DEA7}"/>
    <dgm:cxn modelId="{03A0B635-3335-D740-B36F-7337E7F402F4}" type="presOf" srcId="{0573DB3D-3F05-374D-A2EC-CEADED1DF9D0}" destId="{4D61FF2C-67B6-F446-8EE2-9FC1E83AAD89}" srcOrd="0" destOrd="0" presId="urn:microsoft.com/office/officeart/2005/8/layout/default"/>
    <dgm:cxn modelId="{5ED60B63-2F1E-9846-8C65-CBFF9F43CD67}" srcId="{CDD0BF24-CC1E-4647-92D7-5446DBFFAC53}" destId="{B734EAC1-C726-814A-AC1F-7473F0D0670D}" srcOrd="1" destOrd="0" parTransId="{860F45BC-0D2F-374D-8839-E73C17ECB717}" sibTransId="{08A6FFCC-A901-F041-ADE7-C61E63025EA4}"/>
    <dgm:cxn modelId="{BBA283F2-F3D6-DF4B-9907-750635EDD66D}" type="presOf" srcId="{CDD0BF24-CC1E-4647-92D7-5446DBFFAC53}" destId="{5555D32B-FFA6-B141-93FB-416883F361EA}" srcOrd="0" destOrd="0" presId="urn:microsoft.com/office/officeart/2005/8/layout/default"/>
    <dgm:cxn modelId="{3F547B63-ED93-A04F-8AF5-658C5847A97F}" type="presParOf" srcId="{5555D32B-FFA6-B141-93FB-416883F361EA}" destId="{4D61FF2C-67B6-F446-8EE2-9FC1E83AAD89}" srcOrd="0" destOrd="0" presId="urn:microsoft.com/office/officeart/2005/8/layout/default"/>
    <dgm:cxn modelId="{C13EFB73-61D6-1741-9A64-5E6CCEDA841D}" type="presParOf" srcId="{5555D32B-FFA6-B141-93FB-416883F361EA}" destId="{CC5C5818-9C1B-734C-87C4-3AF7586191E9}" srcOrd="1" destOrd="0" presId="urn:microsoft.com/office/officeart/2005/8/layout/default"/>
    <dgm:cxn modelId="{70D7123D-5058-8142-9927-EF62AF12CBC0}" type="presParOf" srcId="{5555D32B-FFA6-B141-93FB-416883F361EA}" destId="{1140AB4C-B6A0-F249-BDBE-01D78EE852A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6678D1-72DE-264D-A567-9798F964EF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l-PL"/>
        </a:p>
      </dgm:t>
    </dgm:pt>
    <dgm:pt modelId="{CF504C29-A0A8-6B47-85B0-2FA275DF0EE0}">
      <dgm:prSet/>
      <dgm:spPr/>
      <dgm:t>
        <a:bodyPr/>
        <a:lstStyle/>
        <a:p>
          <a:r>
            <a:rPr lang="pl-PL" b="0" i="0" dirty="0"/>
            <a:t>Aby nazwa produktu rzemieślniczego lub przemysłowego kwalifikowała się do ochrony jako oznaczenie geograficzne, produkt ten musi spełniać następujące wymogi:</a:t>
          </a:r>
          <a:endParaRPr lang="pl-PL" dirty="0"/>
        </a:p>
      </dgm:t>
    </dgm:pt>
    <dgm:pt modelId="{BDC53C4E-3910-D34D-94E8-398AA689F347}" type="parTrans" cxnId="{679374A9-C0C3-FB4A-ACA4-56FB4F9BA420}">
      <dgm:prSet/>
      <dgm:spPr/>
      <dgm:t>
        <a:bodyPr/>
        <a:lstStyle/>
        <a:p>
          <a:endParaRPr lang="pl-PL"/>
        </a:p>
      </dgm:t>
    </dgm:pt>
    <dgm:pt modelId="{8DE3C672-A606-6C4C-A15C-D3901D6CF2FD}" type="sibTrans" cxnId="{679374A9-C0C3-FB4A-ACA4-56FB4F9BA420}">
      <dgm:prSet/>
      <dgm:spPr/>
      <dgm:t>
        <a:bodyPr/>
        <a:lstStyle/>
        <a:p>
          <a:endParaRPr lang="pl-PL"/>
        </a:p>
      </dgm:t>
    </dgm:pt>
    <dgm:pt modelId="{9DA812E1-11D3-184C-B1E3-F2CEACD7464E}">
      <dgm:prSet/>
      <dgm:spPr/>
      <dgm:t>
        <a:bodyPr/>
        <a:lstStyle/>
        <a:p>
          <a:r>
            <a:rPr lang="pl-PL" b="0" i="0" dirty="0"/>
            <a:t>musi pochodzić z określonego miejsca, regionu lub państwa;</a:t>
          </a:r>
          <a:endParaRPr lang="pl-PL" dirty="0"/>
        </a:p>
      </dgm:t>
    </dgm:pt>
    <dgm:pt modelId="{760C174F-8CEB-1945-A1E6-98E5E3BDF256}" type="parTrans" cxnId="{ED5B0CD1-CFC8-7D45-90A3-7A79EF96E04D}">
      <dgm:prSet/>
      <dgm:spPr/>
      <dgm:t>
        <a:bodyPr/>
        <a:lstStyle/>
        <a:p>
          <a:endParaRPr lang="pl-PL"/>
        </a:p>
      </dgm:t>
    </dgm:pt>
    <dgm:pt modelId="{8A21B11F-BFF1-A540-96D1-96AB4E579AD5}" type="sibTrans" cxnId="{ED5B0CD1-CFC8-7D45-90A3-7A79EF96E04D}">
      <dgm:prSet/>
      <dgm:spPr/>
      <dgm:t>
        <a:bodyPr/>
        <a:lstStyle/>
        <a:p>
          <a:endParaRPr lang="pl-PL"/>
        </a:p>
      </dgm:t>
    </dgm:pt>
    <dgm:pt modelId="{E2E0323D-B14E-FC41-8D58-0E4ACA608DD9}">
      <dgm:prSet/>
      <dgm:spPr/>
      <dgm:t>
        <a:bodyPr/>
        <a:lstStyle/>
        <a:p>
          <a:r>
            <a:rPr lang="pl-PL" b="0" i="0" dirty="0"/>
            <a:t>dana jakość, renoma lub inna cecha charakterystyczna produktu jest w głównej mierze wynikiem jego pochodzenia geograficznego; oraz</a:t>
          </a:r>
          <a:endParaRPr lang="pl-PL" dirty="0"/>
        </a:p>
      </dgm:t>
    </dgm:pt>
    <dgm:pt modelId="{A1A4E878-BEAA-8A41-A4EA-FB5A579A99AD}" type="parTrans" cxnId="{F7B7F6A2-3DDE-7E43-A8C8-C73F677E8B5A}">
      <dgm:prSet/>
      <dgm:spPr/>
      <dgm:t>
        <a:bodyPr/>
        <a:lstStyle/>
        <a:p>
          <a:endParaRPr lang="pl-PL"/>
        </a:p>
      </dgm:t>
    </dgm:pt>
    <dgm:pt modelId="{3F2F352E-FA94-1746-870B-61F9C2C16107}" type="sibTrans" cxnId="{F7B7F6A2-3DDE-7E43-A8C8-C73F677E8B5A}">
      <dgm:prSet/>
      <dgm:spPr/>
      <dgm:t>
        <a:bodyPr/>
        <a:lstStyle/>
        <a:p>
          <a:endParaRPr lang="pl-PL"/>
        </a:p>
      </dgm:t>
    </dgm:pt>
    <dgm:pt modelId="{6CCB40BA-9AB5-974B-8B1E-9D51B591C016}">
      <dgm:prSet/>
      <dgm:spPr/>
      <dgm:t>
        <a:bodyPr/>
        <a:lstStyle/>
        <a:p>
          <a:r>
            <a:rPr lang="pl-PL" b="0" i="0" dirty="0"/>
            <a:t>co najmniej jeden etap produkcji produktu odbywa się na wyznaczonym obszarze geograficznym - etap produkcji oznacza dowolny etap produkcji, w tym wytwarzanie, przetwarzanie, pozyskiwanie, wydobycie, ekstrakcję, cięcie lub przygotowanie (do momentu, w którym produkt osiąga formę umożliwiającą wprowadzenie go do obrotu).</a:t>
          </a:r>
          <a:endParaRPr lang="pl-PL" dirty="0"/>
        </a:p>
      </dgm:t>
    </dgm:pt>
    <dgm:pt modelId="{F4A49527-842E-4248-8A26-E32E19E6E3BA}" type="parTrans" cxnId="{69B158F5-B77E-9E4F-9033-4402687CE955}">
      <dgm:prSet/>
      <dgm:spPr/>
      <dgm:t>
        <a:bodyPr/>
        <a:lstStyle/>
        <a:p>
          <a:endParaRPr lang="pl-PL"/>
        </a:p>
      </dgm:t>
    </dgm:pt>
    <dgm:pt modelId="{F23D4950-D10C-0846-8532-876B6C630466}" type="sibTrans" cxnId="{69B158F5-B77E-9E4F-9033-4402687CE955}">
      <dgm:prSet/>
      <dgm:spPr/>
      <dgm:t>
        <a:bodyPr/>
        <a:lstStyle/>
        <a:p>
          <a:endParaRPr lang="pl-PL"/>
        </a:p>
      </dgm:t>
    </dgm:pt>
    <dgm:pt modelId="{CF2673E8-F6CB-7B45-A471-223C2355B1B6}">
      <dgm:prSet/>
      <dgm:spPr/>
      <dgm:t>
        <a:bodyPr/>
        <a:lstStyle/>
        <a:p>
          <a:r>
            <a:rPr lang="pl-PL" b="0" i="0"/>
            <a:t>Aby spełnić te wymogi, należy wykazać, że pochodzenie geograficzne jest zasadniczym czynnikiem wpływającym na daną jakość, renomę lub inną cechę charakterystyczną produktu.</a:t>
          </a:r>
          <a:endParaRPr lang="pl-PL"/>
        </a:p>
      </dgm:t>
    </dgm:pt>
    <dgm:pt modelId="{71F27E76-8C18-EA43-A811-5F95BB04A82A}" type="parTrans" cxnId="{2A08DCC1-852E-6840-AFBB-78DCB9CB570E}">
      <dgm:prSet/>
      <dgm:spPr/>
      <dgm:t>
        <a:bodyPr/>
        <a:lstStyle/>
        <a:p>
          <a:endParaRPr lang="pl-PL"/>
        </a:p>
      </dgm:t>
    </dgm:pt>
    <dgm:pt modelId="{1CA87B71-CDA2-D94E-94C5-9BBEA3DE4961}" type="sibTrans" cxnId="{2A08DCC1-852E-6840-AFBB-78DCB9CB570E}">
      <dgm:prSet/>
      <dgm:spPr/>
      <dgm:t>
        <a:bodyPr/>
        <a:lstStyle/>
        <a:p>
          <a:endParaRPr lang="pl-PL"/>
        </a:p>
      </dgm:t>
    </dgm:pt>
    <dgm:pt modelId="{97D3A54C-2CA7-1048-A176-98938A7668D0}">
      <dgm:prSet/>
      <dgm:spPr/>
      <dgm:t>
        <a:bodyPr/>
        <a:lstStyle/>
        <a:p>
          <a:r>
            <a:rPr lang="pl-PL" b="0" i="0"/>
            <a:t>Produkty sprzeczne z porządkiem publicznym będą wyłączone spod ochrony.</a:t>
          </a:r>
          <a:endParaRPr lang="pl-PL"/>
        </a:p>
      </dgm:t>
    </dgm:pt>
    <dgm:pt modelId="{AE7B5E11-5A42-C14E-82FD-7BE1436C3BED}" type="parTrans" cxnId="{5043DAB8-816D-3D40-87F6-E8664C3B2224}">
      <dgm:prSet/>
      <dgm:spPr/>
      <dgm:t>
        <a:bodyPr/>
        <a:lstStyle/>
        <a:p>
          <a:endParaRPr lang="pl-PL"/>
        </a:p>
      </dgm:t>
    </dgm:pt>
    <dgm:pt modelId="{740619FC-D992-EA40-986F-5BDED1737DBA}" type="sibTrans" cxnId="{5043DAB8-816D-3D40-87F6-E8664C3B2224}">
      <dgm:prSet/>
      <dgm:spPr/>
      <dgm:t>
        <a:bodyPr/>
        <a:lstStyle/>
        <a:p>
          <a:endParaRPr lang="pl-PL"/>
        </a:p>
      </dgm:t>
    </dgm:pt>
    <dgm:pt modelId="{730705AC-68BF-E24A-8319-EDA1BECB0F17}" type="pres">
      <dgm:prSet presAssocID="{A46678D1-72DE-264D-A567-9798F964EF0C}" presName="linear" presStyleCnt="0">
        <dgm:presLayoutVars>
          <dgm:animLvl val="lvl"/>
          <dgm:resizeHandles val="exact"/>
        </dgm:presLayoutVars>
      </dgm:prSet>
      <dgm:spPr/>
    </dgm:pt>
    <dgm:pt modelId="{C77A1FC7-9632-1142-A36C-04CF3A9E13BB}" type="pres">
      <dgm:prSet presAssocID="{CF504C29-A0A8-6B47-85B0-2FA275DF0EE0}" presName="parentText" presStyleLbl="node1" presStyleIdx="0" presStyleCnt="3">
        <dgm:presLayoutVars>
          <dgm:chMax val="0"/>
          <dgm:bulletEnabled val="1"/>
        </dgm:presLayoutVars>
      </dgm:prSet>
      <dgm:spPr/>
    </dgm:pt>
    <dgm:pt modelId="{8EEACBC4-D0E5-7C45-A7F4-85DBC3C729C0}" type="pres">
      <dgm:prSet presAssocID="{CF504C29-A0A8-6B47-85B0-2FA275DF0EE0}" presName="childText" presStyleLbl="revTx" presStyleIdx="0" presStyleCnt="1">
        <dgm:presLayoutVars>
          <dgm:bulletEnabled val="1"/>
        </dgm:presLayoutVars>
      </dgm:prSet>
      <dgm:spPr/>
    </dgm:pt>
    <dgm:pt modelId="{8BC6B89B-2B43-3E46-AC23-4C33F99626B5}" type="pres">
      <dgm:prSet presAssocID="{CF2673E8-F6CB-7B45-A471-223C2355B1B6}" presName="parentText" presStyleLbl="node1" presStyleIdx="1" presStyleCnt="3">
        <dgm:presLayoutVars>
          <dgm:chMax val="0"/>
          <dgm:bulletEnabled val="1"/>
        </dgm:presLayoutVars>
      </dgm:prSet>
      <dgm:spPr/>
    </dgm:pt>
    <dgm:pt modelId="{0ABC9F9B-EDE6-8243-9AA5-CF18C72CBFFD}" type="pres">
      <dgm:prSet presAssocID="{1CA87B71-CDA2-D94E-94C5-9BBEA3DE4961}" presName="spacer" presStyleCnt="0"/>
      <dgm:spPr/>
    </dgm:pt>
    <dgm:pt modelId="{A22F46B8-100A-E548-96CE-FB5A165C554D}" type="pres">
      <dgm:prSet presAssocID="{97D3A54C-2CA7-1048-A176-98938A7668D0}" presName="parentText" presStyleLbl="node1" presStyleIdx="2" presStyleCnt="3">
        <dgm:presLayoutVars>
          <dgm:chMax val="0"/>
          <dgm:bulletEnabled val="1"/>
        </dgm:presLayoutVars>
      </dgm:prSet>
      <dgm:spPr/>
    </dgm:pt>
  </dgm:ptLst>
  <dgm:cxnLst>
    <dgm:cxn modelId="{4544E14C-A3DA-CC48-BCCC-7150739BF570}" type="presOf" srcId="{CF504C29-A0A8-6B47-85B0-2FA275DF0EE0}" destId="{C77A1FC7-9632-1142-A36C-04CF3A9E13BB}" srcOrd="0" destOrd="0" presId="urn:microsoft.com/office/officeart/2005/8/layout/vList2"/>
    <dgm:cxn modelId="{64EBB578-BFF3-3844-A826-202CB6D484FE}" type="presOf" srcId="{A46678D1-72DE-264D-A567-9798F964EF0C}" destId="{730705AC-68BF-E24A-8319-EDA1BECB0F17}" srcOrd="0" destOrd="0" presId="urn:microsoft.com/office/officeart/2005/8/layout/vList2"/>
    <dgm:cxn modelId="{ED10A980-0CC3-704A-B2A8-33C1F5E701A0}" type="presOf" srcId="{9DA812E1-11D3-184C-B1E3-F2CEACD7464E}" destId="{8EEACBC4-D0E5-7C45-A7F4-85DBC3C729C0}" srcOrd="0" destOrd="0" presId="urn:microsoft.com/office/officeart/2005/8/layout/vList2"/>
    <dgm:cxn modelId="{AC48068F-2625-7B42-9D86-E8A024D5F002}" type="presOf" srcId="{E2E0323D-B14E-FC41-8D58-0E4ACA608DD9}" destId="{8EEACBC4-D0E5-7C45-A7F4-85DBC3C729C0}" srcOrd="0" destOrd="1" presId="urn:microsoft.com/office/officeart/2005/8/layout/vList2"/>
    <dgm:cxn modelId="{F7B7F6A2-3DDE-7E43-A8C8-C73F677E8B5A}" srcId="{CF504C29-A0A8-6B47-85B0-2FA275DF0EE0}" destId="{E2E0323D-B14E-FC41-8D58-0E4ACA608DD9}" srcOrd="1" destOrd="0" parTransId="{A1A4E878-BEAA-8A41-A4EA-FB5A579A99AD}" sibTransId="{3F2F352E-FA94-1746-870B-61F9C2C16107}"/>
    <dgm:cxn modelId="{14621FA8-127C-7243-BE42-33C150E3A691}" type="presOf" srcId="{CF2673E8-F6CB-7B45-A471-223C2355B1B6}" destId="{8BC6B89B-2B43-3E46-AC23-4C33F99626B5}" srcOrd="0" destOrd="0" presId="urn:microsoft.com/office/officeart/2005/8/layout/vList2"/>
    <dgm:cxn modelId="{679374A9-C0C3-FB4A-ACA4-56FB4F9BA420}" srcId="{A46678D1-72DE-264D-A567-9798F964EF0C}" destId="{CF504C29-A0A8-6B47-85B0-2FA275DF0EE0}" srcOrd="0" destOrd="0" parTransId="{BDC53C4E-3910-D34D-94E8-398AA689F347}" sibTransId="{8DE3C672-A606-6C4C-A15C-D3901D6CF2FD}"/>
    <dgm:cxn modelId="{5043DAB8-816D-3D40-87F6-E8664C3B2224}" srcId="{A46678D1-72DE-264D-A567-9798F964EF0C}" destId="{97D3A54C-2CA7-1048-A176-98938A7668D0}" srcOrd="2" destOrd="0" parTransId="{AE7B5E11-5A42-C14E-82FD-7BE1436C3BED}" sibTransId="{740619FC-D992-EA40-986F-5BDED1737DBA}"/>
    <dgm:cxn modelId="{45FC46BB-FED9-E74C-98FB-E4299CA0FFFD}" type="presOf" srcId="{97D3A54C-2CA7-1048-A176-98938A7668D0}" destId="{A22F46B8-100A-E548-96CE-FB5A165C554D}" srcOrd="0" destOrd="0" presId="urn:microsoft.com/office/officeart/2005/8/layout/vList2"/>
    <dgm:cxn modelId="{2A08DCC1-852E-6840-AFBB-78DCB9CB570E}" srcId="{A46678D1-72DE-264D-A567-9798F964EF0C}" destId="{CF2673E8-F6CB-7B45-A471-223C2355B1B6}" srcOrd="1" destOrd="0" parTransId="{71F27E76-8C18-EA43-A811-5F95BB04A82A}" sibTransId="{1CA87B71-CDA2-D94E-94C5-9BBEA3DE4961}"/>
    <dgm:cxn modelId="{ED5B0CD1-CFC8-7D45-90A3-7A79EF96E04D}" srcId="{CF504C29-A0A8-6B47-85B0-2FA275DF0EE0}" destId="{9DA812E1-11D3-184C-B1E3-F2CEACD7464E}" srcOrd="0" destOrd="0" parTransId="{760C174F-8CEB-1945-A1E6-98E5E3BDF256}" sibTransId="{8A21B11F-BFF1-A540-96D1-96AB4E579AD5}"/>
    <dgm:cxn modelId="{69B158F5-B77E-9E4F-9033-4402687CE955}" srcId="{CF504C29-A0A8-6B47-85B0-2FA275DF0EE0}" destId="{6CCB40BA-9AB5-974B-8B1E-9D51B591C016}" srcOrd="2" destOrd="0" parTransId="{F4A49527-842E-4248-8A26-E32E19E6E3BA}" sibTransId="{F23D4950-D10C-0846-8532-876B6C630466}"/>
    <dgm:cxn modelId="{BCA889FC-A931-3049-84BD-5F5084BE6C98}" type="presOf" srcId="{6CCB40BA-9AB5-974B-8B1E-9D51B591C016}" destId="{8EEACBC4-D0E5-7C45-A7F4-85DBC3C729C0}" srcOrd="0" destOrd="2" presId="urn:microsoft.com/office/officeart/2005/8/layout/vList2"/>
    <dgm:cxn modelId="{73CB285E-2B99-E248-9E8D-FFABE3225515}" type="presParOf" srcId="{730705AC-68BF-E24A-8319-EDA1BECB0F17}" destId="{C77A1FC7-9632-1142-A36C-04CF3A9E13BB}" srcOrd="0" destOrd="0" presId="urn:microsoft.com/office/officeart/2005/8/layout/vList2"/>
    <dgm:cxn modelId="{E6C0C5C5-E7E8-9442-9CF6-5DE91B5D9DDD}" type="presParOf" srcId="{730705AC-68BF-E24A-8319-EDA1BECB0F17}" destId="{8EEACBC4-D0E5-7C45-A7F4-85DBC3C729C0}" srcOrd="1" destOrd="0" presId="urn:microsoft.com/office/officeart/2005/8/layout/vList2"/>
    <dgm:cxn modelId="{0509C738-E860-544E-A8F5-55FBBB9E4677}" type="presParOf" srcId="{730705AC-68BF-E24A-8319-EDA1BECB0F17}" destId="{8BC6B89B-2B43-3E46-AC23-4C33F99626B5}" srcOrd="2" destOrd="0" presId="urn:microsoft.com/office/officeart/2005/8/layout/vList2"/>
    <dgm:cxn modelId="{617777DC-8F5A-EB45-B711-1D7356E36CD0}" type="presParOf" srcId="{730705AC-68BF-E24A-8319-EDA1BECB0F17}" destId="{0ABC9F9B-EDE6-8243-9AA5-CF18C72CBFFD}" srcOrd="3" destOrd="0" presId="urn:microsoft.com/office/officeart/2005/8/layout/vList2"/>
    <dgm:cxn modelId="{EAD9E251-22DE-0549-9FCC-1770A9430BEA}" type="presParOf" srcId="{730705AC-68BF-E24A-8319-EDA1BECB0F17}" destId="{A22F46B8-100A-E548-96CE-FB5A165C554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33D6E2-F603-0342-97E5-298C858E7248}"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l-PL"/>
        </a:p>
      </dgm:t>
    </dgm:pt>
    <dgm:pt modelId="{088CF730-0245-534E-809A-A6B24B0547E6}">
      <dgm:prSet phldrT="[Tekst]"/>
      <dgm:spPr/>
      <dgm:t>
        <a:bodyPr/>
        <a:lstStyle/>
        <a:p>
          <a:r>
            <a:rPr lang="pl-PL" dirty="0"/>
            <a:t>Wyjątkowo pojedynczy producent</a:t>
          </a:r>
        </a:p>
      </dgm:t>
    </dgm:pt>
    <dgm:pt modelId="{3F8F4FD3-C054-4945-9EAE-A4D34714F64C}" type="parTrans" cxnId="{48D67264-7011-0E40-B66E-DBA6D4A7FB20}">
      <dgm:prSet/>
      <dgm:spPr/>
      <dgm:t>
        <a:bodyPr/>
        <a:lstStyle/>
        <a:p>
          <a:endParaRPr lang="pl-PL"/>
        </a:p>
      </dgm:t>
    </dgm:pt>
    <dgm:pt modelId="{D9F0B9D3-0A18-8141-ADEE-503698FAA573}" type="sibTrans" cxnId="{48D67264-7011-0E40-B66E-DBA6D4A7FB20}">
      <dgm:prSet/>
      <dgm:spPr/>
      <dgm:t>
        <a:bodyPr/>
        <a:lstStyle/>
        <a:p>
          <a:endParaRPr lang="pl-PL"/>
        </a:p>
      </dgm:t>
    </dgm:pt>
    <dgm:pt modelId="{B731F5CF-EBDF-874B-8C4A-FA2D07252B0C}">
      <dgm:prSet phldrT="[Tekst]"/>
      <dgm:spPr/>
      <dgm:t>
        <a:bodyPr/>
        <a:lstStyle/>
        <a:p>
          <a:pPr>
            <a:buFont typeface="+mj-lt"/>
            <a:buAutoNum type="arabicPeriod"/>
          </a:pPr>
          <a:r>
            <a:rPr lang="pl-PL" b="0" i="0" u="none" dirty="0"/>
            <a:t>jedyny producent który chce złożyć wniosek oraz</a:t>
          </a:r>
          <a:endParaRPr lang="pl-PL" dirty="0"/>
        </a:p>
      </dgm:t>
    </dgm:pt>
    <dgm:pt modelId="{31FA655D-0D38-7849-93C7-032600C5C754}" type="parTrans" cxnId="{0A0997ED-CF8D-C743-8128-ED1DF20B7218}">
      <dgm:prSet/>
      <dgm:spPr/>
      <dgm:t>
        <a:bodyPr/>
        <a:lstStyle/>
        <a:p>
          <a:endParaRPr lang="pl-PL"/>
        </a:p>
      </dgm:t>
    </dgm:pt>
    <dgm:pt modelId="{0863F1D8-90AB-B844-9EE5-7494C551FDBE}" type="sibTrans" cxnId="{0A0997ED-CF8D-C743-8128-ED1DF20B7218}">
      <dgm:prSet/>
      <dgm:spPr/>
      <dgm:t>
        <a:bodyPr/>
        <a:lstStyle/>
        <a:p>
          <a:endParaRPr lang="pl-PL"/>
        </a:p>
      </dgm:t>
    </dgm:pt>
    <dgm:pt modelId="{E3896951-C766-2245-9A54-71B2BEDAD346}">
      <dgm:prSet/>
      <dgm:spPr/>
      <dgm:t>
        <a:bodyPr/>
        <a:lstStyle/>
        <a:p>
          <a:pPr>
            <a:buFont typeface="+mj-lt"/>
            <a:buAutoNum type="arabicPeriod"/>
          </a:pPr>
          <a:r>
            <a:rPr lang="pl-PL" b="0" i="0" u="none" dirty="0"/>
            <a:t>wyznaczony obszar geograficzny zdefiniowano na podstawie określonej części terytorium, bez odniesienia do granic nieruchomości, a jego cechy charakterystyczne znacznie różnią się od cech obszarów sąsiadujących lub też cechy charakterystyczne danego produktu różnią się od cech charakterystycznych produktów produkowanych na sąsiednich obszarach geograficznych.</a:t>
          </a:r>
        </a:p>
      </dgm:t>
    </dgm:pt>
    <dgm:pt modelId="{AD6082E1-6E07-E143-9BEC-4854463E8563}" type="parTrans" cxnId="{827B8C31-0EA2-614A-9CE1-FC1793BA4226}">
      <dgm:prSet/>
      <dgm:spPr/>
      <dgm:t>
        <a:bodyPr/>
        <a:lstStyle/>
        <a:p>
          <a:endParaRPr lang="pl-PL"/>
        </a:p>
      </dgm:t>
    </dgm:pt>
    <dgm:pt modelId="{20EDBB7D-6976-8D46-A2C6-F8D73BFA3491}" type="sibTrans" cxnId="{827B8C31-0EA2-614A-9CE1-FC1793BA4226}">
      <dgm:prSet/>
      <dgm:spPr/>
      <dgm:t>
        <a:bodyPr/>
        <a:lstStyle/>
        <a:p>
          <a:endParaRPr lang="pl-PL"/>
        </a:p>
      </dgm:t>
    </dgm:pt>
    <dgm:pt modelId="{1A6280CC-A8A0-6E43-8D93-E9E2EB598FC3}" type="pres">
      <dgm:prSet presAssocID="{F133D6E2-F603-0342-97E5-298C858E7248}" presName="linear" presStyleCnt="0">
        <dgm:presLayoutVars>
          <dgm:dir/>
          <dgm:animLvl val="lvl"/>
          <dgm:resizeHandles val="exact"/>
        </dgm:presLayoutVars>
      </dgm:prSet>
      <dgm:spPr/>
    </dgm:pt>
    <dgm:pt modelId="{03264057-3849-8B44-B069-475D0B06C56F}" type="pres">
      <dgm:prSet presAssocID="{088CF730-0245-534E-809A-A6B24B0547E6}" presName="parentLin" presStyleCnt="0"/>
      <dgm:spPr/>
    </dgm:pt>
    <dgm:pt modelId="{5D52D918-7B92-3A4C-A8A5-F42E4F1377C0}" type="pres">
      <dgm:prSet presAssocID="{088CF730-0245-534E-809A-A6B24B0547E6}" presName="parentLeftMargin" presStyleLbl="node1" presStyleIdx="0" presStyleCnt="1"/>
      <dgm:spPr/>
    </dgm:pt>
    <dgm:pt modelId="{D204ECC1-9130-C54B-BE11-E12D6C6F749A}" type="pres">
      <dgm:prSet presAssocID="{088CF730-0245-534E-809A-A6B24B0547E6}" presName="parentText" presStyleLbl="node1" presStyleIdx="0" presStyleCnt="1">
        <dgm:presLayoutVars>
          <dgm:chMax val="0"/>
          <dgm:bulletEnabled val="1"/>
        </dgm:presLayoutVars>
      </dgm:prSet>
      <dgm:spPr/>
    </dgm:pt>
    <dgm:pt modelId="{82878A92-4D6F-9745-AF2D-043F2B7E14F4}" type="pres">
      <dgm:prSet presAssocID="{088CF730-0245-534E-809A-A6B24B0547E6}" presName="negativeSpace" presStyleCnt="0"/>
      <dgm:spPr/>
    </dgm:pt>
    <dgm:pt modelId="{AD033B85-D51A-004D-8130-881BDBA53D15}" type="pres">
      <dgm:prSet presAssocID="{088CF730-0245-534E-809A-A6B24B0547E6}" presName="childText" presStyleLbl="conFgAcc1" presStyleIdx="0" presStyleCnt="1">
        <dgm:presLayoutVars>
          <dgm:bulletEnabled val="1"/>
        </dgm:presLayoutVars>
      </dgm:prSet>
      <dgm:spPr/>
    </dgm:pt>
  </dgm:ptLst>
  <dgm:cxnLst>
    <dgm:cxn modelId="{8463E404-022F-3945-9423-60F419D7057D}" type="presOf" srcId="{088CF730-0245-534E-809A-A6B24B0547E6}" destId="{D204ECC1-9130-C54B-BE11-E12D6C6F749A}" srcOrd="1" destOrd="0" presId="urn:microsoft.com/office/officeart/2005/8/layout/list1"/>
    <dgm:cxn modelId="{827B8C31-0EA2-614A-9CE1-FC1793BA4226}" srcId="{088CF730-0245-534E-809A-A6B24B0547E6}" destId="{E3896951-C766-2245-9A54-71B2BEDAD346}" srcOrd="1" destOrd="0" parTransId="{AD6082E1-6E07-E143-9BEC-4854463E8563}" sibTransId="{20EDBB7D-6976-8D46-A2C6-F8D73BFA3491}"/>
    <dgm:cxn modelId="{A4BC3A37-96CF-C348-9AEE-9EF569F6B165}" type="presOf" srcId="{E3896951-C766-2245-9A54-71B2BEDAD346}" destId="{AD033B85-D51A-004D-8130-881BDBA53D15}" srcOrd="0" destOrd="1" presId="urn:microsoft.com/office/officeart/2005/8/layout/list1"/>
    <dgm:cxn modelId="{7FEFA763-2644-8643-92B0-D35CE6BC9B59}" type="presOf" srcId="{B731F5CF-EBDF-874B-8C4A-FA2D07252B0C}" destId="{AD033B85-D51A-004D-8130-881BDBA53D15}" srcOrd="0" destOrd="0" presId="urn:microsoft.com/office/officeart/2005/8/layout/list1"/>
    <dgm:cxn modelId="{48D67264-7011-0E40-B66E-DBA6D4A7FB20}" srcId="{F133D6E2-F603-0342-97E5-298C858E7248}" destId="{088CF730-0245-534E-809A-A6B24B0547E6}" srcOrd="0" destOrd="0" parTransId="{3F8F4FD3-C054-4945-9EAE-A4D34714F64C}" sibTransId="{D9F0B9D3-0A18-8141-ADEE-503698FAA573}"/>
    <dgm:cxn modelId="{0F2DF875-F661-1F41-AF5F-DBA683984613}" type="presOf" srcId="{088CF730-0245-534E-809A-A6B24B0547E6}" destId="{5D52D918-7B92-3A4C-A8A5-F42E4F1377C0}" srcOrd="0" destOrd="0" presId="urn:microsoft.com/office/officeart/2005/8/layout/list1"/>
    <dgm:cxn modelId="{031D7D8A-6FA4-954E-BFF4-EDF2DB4B9C5B}" type="presOf" srcId="{F133D6E2-F603-0342-97E5-298C858E7248}" destId="{1A6280CC-A8A0-6E43-8D93-E9E2EB598FC3}" srcOrd="0" destOrd="0" presId="urn:microsoft.com/office/officeart/2005/8/layout/list1"/>
    <dgm:cxn modelId="{0A0997ED-CF8D-C743-8128-ED1DF20B7218}" srcId="{088CF730-0245-534E-809A-A6B24B0547E6}" destId="{B731F5CF-EBDF-874B-8C4A-FA2D07252B0C}" srcOrd="0" destOrd="0" parTransId="{31FA655D-0D38-7849-93C7-032600C5C754}" sibTransId="{0863F1D8-90AB-B844-9EE5-7494C551FDBE}"/>
    <dgm:cxn modelId="{042E65CF-A856-974F-9132-01CACDC7B4E1}" type="presParOf" srcId="{1A6280CC-A8A0-6E43-8D93-E9E2EB598FC3}" destId="{03264057-3849-8B44-B069-475D0B06C56F}" srcOrd="0" destOrd="0" presId="urn:microsoft.com/office/officeart/2005/8/layout/list1"/>
    <dgm:cxn modelId="{92B59B32-2F4D-C440-9D98-9D0DDB49758A}" type="presParOf" srcId="{03264057-3849-8B44-B069-475D0B06C56F}" destId="{5D52D918-7B92-3A4C-A8A5-F42E4F1377C0}" srcOrd="0" destOrd="0" presId="urn:microsoft.com/office/officeart/2005/8/layout/list1"/>
    <dgm:cxn modelId="{F772E027-2AE8-7442-94E8-37E76161D67D}" type="presParOf" srcId="{03264057-3849-8B44-B069-475D0B06C56F}" destId="{D204ECC1-9130-C54B-BE11-E12D6C6F749A}" srcOrd="1" destOrd="0" presId="urn:microsoft.com/office/officeart/2005/8/layout/list1"/>
    <dgm:cxn modelId="{07B79160-9AA7-114B-99C6-090297788E2E}" type="presParOf" srcId="{1A6280CC-A8A0-6E43-8D93-E9E2EB598FC3}" destId="{82878A92-4D6F-9745-AF2D-043F2B7E14F4}" srcOrd="1" destOrd="0" presId="urn:microsoft.com/office/officeart/2005/8/layout/list1"/>
    <dgm:cxn modelId="{F3911B89-76B9-1F49-AB9A-CEFFD8DC8447}" type="presParOf" srcId="{1A6280CC-A8A0-6E43-8D93-E9E2EB598FC3}" destId="{AD033B85-D51A-004D-8130-881BDBA53D1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2847FA-400D-EA45-A03C-96015C7CFAF9}" type="doc">
      <dgm:prSet loTypeId="urn:microsoft.com/office/officeart/2005/8/layout/vList2" loCatId="" qsTypeId="urn:microsoft.com/office/officeart/2005/8/quickstyle/simple1" qsCatId="simple" csTypeId="urn:microsoft.com/office/officeart/2005/8/colors/accent5_2" csCatId="accent5" phldr="1"/>
      <dgm:spPr/>
      <dgm:t>
        <a:bodyPr/>
        <a:lstStyle/>
        <a:p>
          <a:endParaRPr lang="pl-PL"/>
        </a:p>
      </dgm:t>
    </dgm:pt>
    <dgm:pt modelId="{E3280AF9-A64D-2548-B2B0-183F9D612E1D}">
      <dgm:prSet phldrT="[Tekst]"/>
      <dgm:spPr/>
      <dgm:t>
        <a:bodyPr/>
        <a:lstStyle/>
        <a:p>
          <a:r>
            <a:rPr lang="pl-PL" dirty="0">
              <a:latin typeface="Aptos" panose="020B0004020202020204" pitchFamily="34" charset="0"/>
            </a:rPr>
            <a:t>Zwykły</a:t>
          </a:r>
        </a:p>
      </dgm:t>
    </dgm:pt>
    <dgm:pt modelId="{E3DBC9F8-4229-8B4F-8E04-9D73A52443A4}" type="parTrans" cxnId="{E0BA7D88-F142-6743-8E39-F9FF83BA1F25}">
      <dgm:prSet/>
      <dgm:spPr/>
      <dgm:t>
        <a:bodyPr/>
        <a:lstStyle/>
        <a:p>
          <a:endParaRPr lang="pl-PL"/>
        </a:p>
      </dgm:t>
    </dgm:pt>
    <dgm:pt modelId="{ABB1870F-9351-AB43-843E-75E3A5357C00}" type="sibTrans" cxnId="{E0BA7D88-F142-6743-8E39-F9FF83BA1F25}">
      <dgm:prSet/>
      <dgm:spPr/>
      <dgm:t>
        <a:bodyPr/>
        <a:lstStyle/>
        <a:p>
          <a:endParaRPr lang="pl-PL"/>
        </a:p>
      </dgm:t>
    </dgm:pt>
    <dgm:pt modelId="{E389DA62-F774-964E-98E4-13392D31125A}">
      <dgm:prSet phldrT="[Tekst]"/>
      <dgm:spPr/>
      <dgm:t>
        <a:bodyPr/>
        <a:lstStyle/>
        <a:p>
          <a:r>
            <a:rPr lang="pl-PL" dirty="0">
              <a:latin typeface="Aptos" panose="020B0004020202020204" pitchFamily="34" charset="0"/>
            </a:rPr>
            <a:t>oznaczenie na tyle sugestywne, że nadaje się do identyfikacji pochodzenia towaru od określonego przedsiębiorcy</a:t>
          </a:r>
        </a:p>
      </dgm:t>
    </dgm:pt>
    <dgm:pt modelId="{11E1D3B6-4DA7-7145-A1D6-8F4EE47195C2}" type="parTrans" cxnId="{C4E136C6-34CC-6342-8FA3-86B3F8BD13A7}">
      <dgm:prSet/>
      <dgm:spPr/>
      <dgm:t>
        <a:bodyPr/>
        <a:lstStyle/>
        <a:p>
          <a:endParaRPr lang="pl-PL"/>
        </a:p>
      </dgm:t>
    </dgm:pt>
    <dgm:pt modelId="{354C199E-D4C1-9340-8D5D-449E62B1B095}" type="sibTrans" cxnId="{C4E136C6-34CC-6342-8FA3-86B3F8BD13A7}">
      <dgm:prSet/>
      <dgm:spPr/>
      <dgm:t>
        <a:bodyPr/>
        <a:lstStyle/>
        <a:p>
          <a:endParaRPr lang="pl-PL"/>
        </a:p>
      </dgm:t>
    </dgm:pt>
    <dgm:pt modelId="{99891FE2-97E2-8142-B094-A4697164BBB4}">
      <dgm:prSet phldrT="[Tekst]"/>
      <dgm:spPr/>
      <dgm:t>
        <a:bodyPr/>
        <a:lstStyle/>
        <a:p>
          <a:r>
            <a:rPr lang="pl-PL" dirty="0">
              <a:latin typeface="Aptos" panose="020B0004020202020204" pitchFamily="34" charset="0"/>
            </a:rPr>
            <a:t>Znak powszechnie znany (notoryjny)</a:t>
          </a:r>
        </a:p>
      </dgm:t>
    </dgm:pt>
    <dgm:pt modelId="{2FC00F04-F0DB-1649-9B22-A084EABA9581}" type="parTrans" cxnId="{AEE54CA9-7D11-8B47-8105-0134CCB4E936}">
      <dgm:prSet/>
      <dgm:spPr/>
      <dgm:t>
        <a:bodyPr/>
        <a:lstStyle/>
        <a:p>
          <a:endParaRPr lang="pl-PL"/>
        </a:p>
      </dgm:t>
    </dgm:pt>
    <dgm:pt modelId="{F55B7D0E-D2B6-7A44-82F2-575C45219D96}" type="sibTrans" cxnId="{AEE54CA9-7D11-8B47-8105-0134CCB4E936}">
      <dgm:prSet/>
      <dgm:spPr/>
      <dgm:t>
        <a:bodyPr/>
        <a:lstStyle/>
        <a:p>
          <a:endParaRPr lang="pl-PL"/>
        </a:p>
      </dgm:t>
    </dgm:pt>
    <dgm:pt modelId="{D1CA960C-7B60-5A40-8ADE-F1B2F4E0A9F1}">
      <dgm:prSet phldrT="[Tekst]"/>
      <dgm:spPr/>
      <dgm:t>
        <a:bodyPr/>
        <a:lstStyle/>
        <a:p>
          <a:r>
            <a:rPr lang="pl-PL" dirty="0">
              <a:latin typeface="Aptos" panose="020B0004020202020204" pitchFamily="34" charset="0"/>
            </a:rPr>
            <a:t>znak znany więcej niż połowie potencjalnych nabywców towarów</a:t>
          </a:r>
        </a:p>
      </dgm:t>
    </dgm:pt>
    <dgm:pt modelId="{9EA8DAAE-3662-A744-AE63-9E8D4599470D}" type="parTrans" cxnId="{31D02343-0948-CF49-9AF5-3444B2D02FEC}">
      <dgm:prSet/>
      <dgm:spPr/>
      <dgm:t>
        <a:bodyPr/>
        <a:lstStyle/>
        <a:p>
          <a:endParaRPr lang="pl-PL"/>
        </a:p>
      </dgm:t>
    </dgm:pt>
    <dgm:pt modelId="{064269C5-C172-D441-9249-3F5CECE7122E}" type="sibTrans" cxnId="{31D02343-0948-CF49-9AF5-3444B2D02FEC}">
      <dgm:prSet/>
      <dgm:spPr/>
      <dgm:t>
        <a:bodyPr/>
        <a:lstStyle/>
        <a:p>
          <a:endParaRPr lang="pl-PL"/>
        </a:p>
      </dgm:t>
    </dgm:pt>
    <dgm:pt modelId="{0A354472-9232-A448-8A9E-7D5FA54EB18D}">
      <dgm:prSet phldrT="[Tekst]"/>
      <dgm:spPr/>
      <dgm:t>
        <a:bodyPr/>
        <a:lstStyle/>
        <a:p>
          <a:r>
            <a:rPr lang="pl-PL" dirty="0">
              <a:latin typeface="Aptos" panose="020B0004020202020204" pitchFamily="34" charset="0"/>
            </a:rPr>
            <a:t>znany powszechnie na terytorium kraju</a:t>
          </a:r>
        </a:p>
      </dgm:t>
    </dgm:pt>
    <dgm:pt modelId="{C8228FB6-9E97-A849-82AF-DDAB189AA173}" type="parTrans" cxnId="{3FD8FBF2-35EB-B447-ABB1-8BCB51373856}">
      <dgm:prSet/>
      <dgm:spPr/>
      <dgm:t>
        <a:bodyPr/>
        <a:lstStyle/>
        <a:p>
          <a:endParaRPr lang="pl-PL"/>
        </a:p>
      </dgm:t>
    </dgm:pt>
    <dgm:pt modelId="{5B0069FB-0179-1344-BC7C-F8C5AE32354E}" type="sibTrans" cxnId="{3FD8FBF2-35EB-B447-ABB1-8BCB51373856}">
      <dgm:prSet/>
      <dgm:spPr/>
      <dgm:t>
        <a:bodyPr/>
        <a:lstStyle/>
        <a:p>
          <a:endParaRPr lang="pl-PL"/>
        </a:p>
      </dgm:t>
    </dgm:pt>
    <dgm:pt modelId="{A0DEEF6B-2308-3F48-B347-5B7AE4C40906}">
      <dgm:prSet phldrT="[Tekst]"/>
      <dgm:spPr/>
      <dgm:t>
        <a:bodyPr/>
        <a:lstStyle/>
        <a:p>
          <a:r>
            <a:rPr lang="pl-PL" dirty="0">
              <a:latin typeface="Aptos" panose="020B0004020202020204" pitchFamily="34" charset="0"/>
            </a:rPr>
            <a:t>notoryjność powstaje w wyniku używania znaku a nie rejestracji</a:t>
          </a:r>
        </a:p>
      </dgm:t>
    </dgm:pt>
    <dgm:pt modelId="{A7C25226-3E72-B44D-86F5-6160C3D64CAC}" type="parTrans" cxnId="{59AB776C-66F1-6C4E-9A15-5DD3596CCBA2}">
      <dgm:prSet/>
      <dgm:spPr/>
      <dgm:t>
        <a:bodyPr/>
        <a:lstStyle/>
        <a:p>
          <a:endParaRPr lang="pl-PL"/>
        </a:p>
      </dgm:t>
    </dgm:pt>
    <dgm:pt modelId="{180BC815-203F-E548-BDE3-57787EAE77DB}" type="sibTrans" cxnId="{59AB776C-66F1-6C4E-9A15-5DD3596CCBA2}">
      <dgm:prSet/>
      <dgm:spPr/>
      <dgm:t>
        <a:bodyPr/>
        <a:lstStyle/>
        <a:p>
          <a:endParaRPr lang="pl-PL"/>
        </a:p>
      </dgm:t>
    </dgm:pt>
    <dgm:pt modelId="{D39FB890-C95A-2F4B-BE64-4BB3E55B1091}">
      <dgm:prSet phldrT="[Tekst]"/>
      <dgm:spPr/>
      <dgm:t>
        <a:bodyPr/>
        <a:lstStyle/>
        <a:p>
          <a:r>
            <a:rPr lang="pl-PL" dirty="0">
              <a:latin typeface="Aptos" panose="020B0004020202020204" pitchFamily="34" charset="0"/>
            </a:rPr>
            <a:t>Renomowany</a:t>
          </a:r>
        </a:p>
      </dgm:t>
    </dgm:pt>
    <dgm:pt modelId="{3BEAD404-36E2-254E-896D-F5CC02A675BC}" type="parTrans" cxnId="{2EA07E5B-19C1-C148-BB17-2D4F04C0A50B}">
      <dgm:prSet/>
      <dgm:spPr/>
      <dgm:t>
        <a:bodyPr/>
        <a:lstStyle/>
        <a:p>
          <a:endParaRPr lang="pl-PL"/>
        </a:p>
      </dgm:t>
    </dgm:pt>
    <dgm:pt modelId="{92C89436-6518-1944-94CF-87732400B557}" type="sibTrans" cxnId="{2EA07E5B-19C1-C148-BB17-2D4F04C0A50B}">
      <dgm:prSet/>
      <dgm:spPr/>
      <dgm:t>
        <a:bodyPr/>
        <a:lstStyle/>
        <a:p>
          <a:endParaRPr lang="pl-PL"/>
        </a:p>
      </dgm:t>
    </dgm:pt>
    <dgm:pt modelId="{2EDBA6D6-9882-634B-9F9D-3EB58046CA82}">
      <dgm:prSet phldrT="[Tekst]"/>
      <dgm:spPr/>
      <dgm:t>
        <a:bodyPr/>
        <a:lstStyle/>
        <a:p>
          <a:r>
            <a:rPr lang="pl-PL" dirty="0">
              <a:latin typeface="Aptos" panose="020B0004020202020204" pitchFamily="34" charset="0"/>
            </a:rPr>
            <a:t>Sławny</a:t>
          </a:r>
        </a:p>
      </dgm:t>
    </dgm:pt>
    <dgm:pt modelId="{6CFF4261-1E38-C54E-8A9D-808BDE09B8B8}" type="parTrans" cxnId="{9207FDEC-F147-6C40-A278-3948264AEC3A}">
      <dgm:prSet/>
      <dgm:spPr/>
      <dgm:t>
        <a:bodyPr/>
        <a:lstStyle/>
        <a:p>
          <a:endParaRPr lang="pl-PL"/>
        </a:p>
      </dgm:t>
    </dgm:pt>
    <dgm:pt modelId="{EB2F6B34-960A-1546-851A-0B0CCEE9AB2A}" type="sibTrans" cxnId="{9207FDEC-F147-6C40-A278-3948264AEC3A}">
      <dgm:prSet/>
      <dgm:spPr/>
      <dgm:t>
        <a:bodyPr/>
        <a:lstStyle/>
        <a:p>
          <a:endParaRPr lang="pl-PL"/>
        </a:p>
      </dgm:t>
    </dgm:pt>
    <dgm:pt modelId="{D8CDA6B1-2869-0E4E-869D-350CF4C0ECB2}">
      <dgm:prSet phldrT="[Tekst]"/>
      <dgm:spPr/>
      <dgm:t>
        <a:bodyPr/>
        <a:lstStyle/>
        <a:p>
          <a:r>
            <a:rPr lang="pl-PL" dirty="0">
              <a:latin typeface="Aptos" panose="020B0004020202020204" pitchFamily="34" charset="0"/>
            </a:rPr>
            <a:t>kryterium wyróżnienia stanowi stopień rozpoznawalności (znajomości) wśród właściwego kręgu odbiorców - "znaczna część kręgu odbiorców"</a:t>
          </a:r>
        </a:p>
      </dgm:t>
    </dgm:pt>
    <dgm:pt modelId="{798D92A0-13D4-5647-9F7F-A6E558D37EB6}" type="parTrans" cxnId="{B837B941-C2F4-5D47-A09A-BCFB6CE3F385}">
      <dgm:prSet/>
      <dgm:spPr/>
      <dgm:t>
        <a:bodyPr/>
        <a:lstStyle/>
        <a:p>
          <a:endParaRPr lang="pl-PL"/>
        </a:p>
      </dgm:t>
    </dgm:pt>
    <dgm:pt modelId="{BE0DAE88-080B-7846-9BDB-8750F9C769F8}" type="sibTrans" cxnId="{B837B941-C2F4-5D47-A09A-BCFB6CE3F385}">
      <dgm:prSet/>
      <dgm:spPr/>
      <dgm:t>
        <a:bodyPr/>
        <a:lstStyle/>
        <a:p>
          <a:endParaRPr lang="pl-PL"/>
        </a:p>
      </dgm:t>
    </dgm:pt>
    <dgm:pt modelId="{09F1F824-A25A-9A45-AD94-ED0F56EC11FB}">
      <dgm:prSet phldrT="[Tekst]"/>
      <dgm:spPr/>
      <dgm:t>
        <a:bodyPr/>
        <a:lstStyle/>
        <a:p>
          <a:r>
            <a:rPr lang="pl-PL" dirty="0">
              <a:latin typeface="Aptos" panose="020B0004020202020204" pitchFamily="34" charset="0"/>
            </a:rPr>
            <a:t>rozszerzony zakres ochrony - przełamanie zasady specjalizacji - pozwala chronić znak przed używaniem dla jakichkolwiek towarów jeśli mogłoby to przynieść używającemu nienależną korzyść lub być szkodliwe dla odróżniającego charakteru bądź renomy znaku,</a:t>
          </a:r>
        </a:p>
      </dgm:t>
    </dgm:pt>
    <dgm:pt modelId="{46BDB2C3-8639-0746-9765-68A35D427F52}" type="parTrans" cxnId="{CFB870D8-EE61-E24C-9562-B181524133A6}">
      <dgm:prSet/>
      <dgm:spPr/>
      <dgm:t>
        <a:bodyPr/>
        <a:lstStyle/>
        <a:p>
          <a:endParaRPr lang="pl-PL"/>
        </a:p>
      </dgm:t>
    </dgm:pt>
    <dgm:pt modelId="{5617F62D-DED3-B446-8088-4C02C3BA6B51}" type="sibTrans" cxnId="{CFB870D8-EE61-E24C-9562-B181524133A6}">
      <dgm:prSet/>
      <dgm:spPr/>
      <dgm:t>
        <a:bodyPr/>
        <a:lstStyle/>
        <a:p>
          <a:endParaRPr lang="pl-PL"/>
        </a:p>
      </dgm:t>
    </dgm:pt>
    <dgm:pt modelId="{10867E9A-B8BB-7F4A-B98C-195177F25F1E}">
      <dgm:prSet phldrT="[Tekst]"/>
      <dgm:spPr/>
      <dgm:t>
        <a:bodyPr/>
        <a:lstStyle/>
        <a:p>
          <a:r>
            <a:rPr lang="pl-PL" dirty="0">
              <a:latin typeface="Aptos" panose="020B0004020202020204" pitchFamily="34" charset="0"/>
            </a:rPr>
            <a:t>wyróżnia się szczególnie dużym stopniem powszechnej znajomości oraz związanym z nim przekonaniem nabywców o szczególnie wysokich walorach towarów nim oznaczonych.</a:t>
          </a:r>
        </a:p>
      </dgm:t>
    </dgm:pt>
    <dgm:pt modelId="{E6E6255F-C5F6-F347-90E9-F88C5E5F954C}" type="parTrans" cxnId="{0168F650-F927-B248-9321-67ECC157E506}">
      <dgm:prSet/>
      <dgm:spPr/>
      <dgm:t>
        <a:bodyPr/>
        <a:lstStyle/>
        <a:p>
          <a:endParaRPr lang="pl-PL"/>
        </a:p>
      </dgm:t>
    </dgm:pt>
    <dgm:pt modelId="{E1454F2A-FFA0-C04C-926B-3E9AB6AACFA9}" type="sibTrans" cxnId="{0168F650-F927-B248-9321-67ECC157E506}">
      <dgm:prSet/>
      <dgm:spPr/>
      <dgm:t>
        <a:bodyPr/>
        <a:lstStyle/>
        <a:p>
          <a:endParaRPr lang="pl-PL"/>
        </a:p>
      </dgm:t>
    </dgm:pt>
    <dgm:pt modelId="{3D45190B-44FC-7546-93BE-E467A89DEAA6}" type="pres">
      <dgm:prSet presAssocID="{5D2847FA-400D-EA45-A03C-96015C7CFAF9}" presName="linear" presStyleCnt="0">
        <dgm:presLayoutVars>
          <dgm:animLvl val="lvl"/>
          <dgm:resizeHandles val="exact"/>
        </dgm:presLayoutVars>
      </dgm:prSet>
      <dgm:spPr/>
    </dgm:pt>
    <dgm:pt modelId="{3FC5C9FA-92AC-6F4F-9B88-8134B604A593}" type="pres">
      <dgm:prSet presAssocID="{E3280AF9-A64D-2548-B2B0-183F9D612E1D}" presName="parentText" presStyleLbl="node1" presStyleIdx="0" presStyleCnt="4">
        <dgm:presLayoutVars>
          <dgm:chMax val="0"/>
          <dgm:bulletEnabled val="1"/>
        </dgm:presLayoutVars>
      </dgm:prSet>
      <dgm:spPr/>
    </dgm:pt>
    <dgm:pt modelId="{490F93F9-BA9D-664D-A3A6-8B41024E0012}" type="pres">
      <dgm:prSet presAssocID="{E3280AF9-A64D-2548-B2B0-183F9D612E1D}" presName="childText" presStyleLbl="revTx" presStyleIdx="0" presStyleCnt="4">
        <dgm:presLayoutVars>
          <dgm:bulletEnabled val="1"/>
        </dgm:presLayoutVars>
      </dgm:prSet>
      <dgm:spPr/>
    </dgm:pt>
    <dgm:pt modelId="{A88AB973-E145-AC4E-B587-CE9A88FC0CB3}" type="pres">
      <dgm:prSet presAssocID="{99891FE2-97E2-8142-B094-A4697164BBB4}" presName="parentText" presStyleLbl="node1" presStyleIdx="1" presStyleCnt="4">
        <dgm:presLayoutVars>
          <dgm:chMax val="0"/>
          <dgm:bulletEnabled val="1"/>
        </dgm:presLayoutVars>
      </dgm:prSet>
      <dgm:spPr/>
    </dgm:pt>
    <dgm:pt modelId="{C969BD54-A1F7-6849-8124-89ADC6EB8056}" type="pres">
      <dgm:prSet presAssocID="{99891FE2-97E2-8142-B094-A4697164BBB4}" presName="childText" presStyleLbl="revTx" presStyleIdx="1" presStyleCnt="4">
        <dgm:presLayoutVars>
          <dgm:bulletEnabled val="1"/>
        </dgm:presLayoutVars>
      </dgm:prSet>
      <dgm:spPr/>
    </dgm:pt>
    <dgm:pt modelId="{40FC6A24-D6C0-9146-AC24-0E7C36B201E1}" type="pres">
      <dgm:prSet presAssocID="{D39FB890-C95A-2F4B-BE64-4BB3E55B1091}" presName="parentText" presStyleLbl="node1" presStyleIdx="2" presStyleCnt="4">
        <dgm:presLayoutVars>
          <dgm:chMax val="0"/>
          <dgm:bulletEnabled val="1"/>
        </dgm:presLayoutVars>
      </dgm:prSet>
      <dgm:spPr/>
    </dgm:pt>
    <dgm:pt modelId="{42508E56-65AB-DE4F-A062-E38BAFA4286E}" type="pres">
      <dgm:prSet presAssocID="{D39FB890-C95A-2F4B-BE64-4BB3E55B1091}" presName="childText" presStyleLbl="revTx" presStyleIdx="2" presStyleCnt="4">
        <dgm:presLayoutVars>
          <dgm:bulletEnabled val="1"/>
        </dgm:presLayoutVars>
      </dgm:prSet>
      <dgm:spPr/>
    </dgm:pt>
    <dgm:pt modelId="{48FC2C21-ED63-244E-A890-E80D6C8E5EFC}" type="pres">
      <dgm:prSet presAssocID="{2EDBA6D6-9882-634B-9F9D-3EB58046CA82}" presName="parentText" presStyleLbl="node1" presStyleIdx="3" presStyleCnt="4">
        <dgm:presLayoutVars>
          <dgm:chMax val="0"/>
          <dgm:bulletEnabled val="1"/>
        </dgm:presLayoutVars>
      </dgm:prSet>
      <dgm:spPr/>
    </dgm:pt>
    <dgm:pt modelId="{0578F5CF-1EFD-744A-AE32-3C3BECAC50FA}" type="pres">
      <dgm:prSet presAssocID="{2EDBA6D6-9882-634B-9F9D-3EB58046CA82}" presName="childText" presStyleLbl="revTx" presStyleIdx="3" presStyleCnt="4">
        <dgm:presLayoutVars>
          <dgm:bulletEnabled val="1"/>
        </dgm:presLayoutVars>
      </dgm:prSet>
      <dgm:spPr/>
    </dgm:pt>
  </dgm:ptLst>
  <dgm:cxnLst>
    <dgm:cxn modelId="{B9D98F1C-0838-B645-A2F0-3534562F2B20}" type="presOf" srcId="{E3280AF9-A64D-2548-B2B0-183F9D612E1D}" destId="{3FC5C9FA-92AC-6F4F-9B88-8134B604A593}" srcOrd="0" destOrd="0" presId="urn:microsoft.com/office/officeart/2005/8/layout/vList2"/>
    <dgm:cxn modelId="{4C390B1F-49CF-C747-9655-37DDC3A5F05D}" type="presOf" srcId="{A0DEEF6B-2308-3F48-B347-5B7AE4C40906}" destId="{C969BD54-A1F7-6849-8124-89ADC6EB8056}" srcOrd="0" destOrd="2" presId="urn:microsoft.com/office/officeart/2005/8/layout/vList2"/>
    <dgm:cxn modelId="{B837B941-C2F4-5D47-A09A-BCFB6CE3F385}" srcId="{D39FB890-C95A-2F4B-BE64-4BB3E55B1091}" destId="{D8CDA6B1-2869-0E4E-869D-350CF4C0ECB2}" srcOrd="0" destOrd="0" parTransId="{798D92A0-13D4-5647-9F7F-A6E558D37EB6}" sibTransId="{BE0DAE88-080B-7846-9BDB-8750F9C769F8}"/>
    <dgm:cxn modelId="{31D02343-0948-CF49-9AF5-3444B2D02FEC}" srcId="{99891FE2-97E2-8142-B094-A4697164BBB4}" destId="{D1CA960C-7B60-5A40-8ADE-F1B2F4E0A9F1}" srcOrd="0" destOrd="0" parTransId="{9EA8DAAE-3662-A744-AE63-9E8D4599470D}" sibTransId="{064269C5-C172-D441-9249-3F5CECE7122E}"/>
    <dgm:cxn modelId="{7F0ACA43-6F18-7047-80F1-220E4E4A4EF3}" type="presOf" srcId="{99891FE2-97E2-8142-B094-A4697164BBB4}" destId="{A88AB973-E145-AC4E-B587-CE9A88FC0CB3}" srcOrd="0" destOrd="0" presId="urn:microsoft.com/office/officeart/2005/8/layout/vList2"/>
    <dgm:cxn modelId="{0168F650-F927-B248-9321-67ECC157E506}" srcId="{2EDBA6D6-9882-634B-9F9D-3EB58046CA82}" destId="{10867E9A-B8BB-7F4A-B98C-195177F25F1E}" srcOrd="0" destOrd="0" parTransId="{E6E6255F-C5F6-F347-90E9-F88C5E5F954C}" sibTransId="{E1454F2A-FFA0-C04C-926B-3E9AB6AACFA9}"/>
    <dgm:cxn modelId="{2EA07E5B-19C1-C148-BB17-2D4F04C0A50B}" srcId="{5D2847FA-400D-EA45-A03C-96015C7CFAF9}" destId="{D39FB890-C95A-2F4B-BE64-4BB3E55B1091}" srcOrd="2" destOrd="0" parTransId="{3BEAD404-36E2-254E-896D-F5CC02A675BC}" sibTransId="{92C89436-6518-1944-94CF-87732400B557}"/>
    <dgm:cxn modelId="{8AA8DD62-65B4-D943-9F5D-EA0680039FB6}" type="presOf" srcId="{0A354472-9232-A448-8A9E-7D5FA54EB18D}" destId="{C969BD54-A1F7-6849-8124-89ADC6EB8056}" srcOrd="0" destOrd="1" presId="urn:microsoft.com/office/officeart/2005/8/layout/vList2"/>
    <dgm:cxn modelId="{E099C465-1766-7346-9DEF-7B7BC6095841}" type="presOf" srcId="{2EDBA6D6-9882-634B-9F9D-3EB58046CA82}" destId="{48FC2C21-ED63-244E-A890-E80D6C8E5EFC}" srcOrd="0" destOrd="0" presId="urn:microsoft.com/office/officeart/2005/8/layout/vList2"/>
    <dgm:cxn modelId="{59AB776C-66F1-6C4E-9A15-5DD3596CCBA2}" srcId="{99891FE2-97E2-8142-B094-A4697164BBB4}" destId="{A0DEEF6B-2308-3F48-B347-5B7AE4C40906}" srcOrd="2" destOrd="0" parTransId="{A7C25226-3E72-B44D-86F5-6160C3D64CAC}" sibTransId="{180BC815-203F-E548-BDE3-57787EAE77DB}"/>
    <dgm:cxn modelId="{E0BA7D88-F142-6743-8E39-F9FF83BA1F25}" srcId="{5D2847FA-400D-EA45-A03C-96015C7CFAF9}" destId="{E3280AF9-A64D-2548-B2B0-183F9D612E1D}" srcOrd="0" destOrd="0" parTransId="{E3DBC9F8-4229-8B4F-8E04-9D73A52443A4}" sibTransId="{ABB1870F-9351-AB43-843E-75E3A5357C00}"/>
    <dgm:cxn modelId="{7E83B391-49B3-D547-B56A-F40D1B0DF8D3}" type="presOf" srcId="{D8CDA6B1-2869-0E4E-869D-350CF4C0ECB2}" destId="{42508E56-65AB-DE4F-A062-E38BAFA4286E}" srcOrd="0" destOrd="0" presId="urn:microsoft.com/office/officeart/2005/8/layout/vList2"/>
    <dgm:cxn modelId="{AEE54CA9-7D11-8B47-8105-0134CCB4E936}" srcId="{5D2847FA-400D-EA45-A03C-96015C7CFAF9}" destId="{99891FE2-97E2-8142-B094-A4697164BBB4}" srcOrd="1" destOrd="0" parTransId="{2FC00F04-F0DB-1649-9B22-A084EABA9581}" sibTransId="{F55B7D0E-D2B6-7A44-82F2-575C45219D96}"/>
    <dgm:cxn modelId="{F32768BE-BCD6-4144-BEC7-CEB67DBF55E0}" type="presOf" srcId="{10867E9A-B8BB-7F4A-B98C-195177F25F1E}" destId="{0578F5CF-1EFD-744A-AE32-3C3BECAC50FA}" srcOrd="0" destOrd="0" presId="urn:microsoft.com/office/officeart/2005/8/layout/vList2"/>
    <dgm:cxn modelId="{C4E136C6-34CC-6342-8FA3-86B3F8BD13A7}" srcId="{E3280AF9-A64D-2548-B2B0-183F9D612E1D}" destId="{E389DA62-F774-964E-98E4-13392D31125A}" srcOrd="0" destOrd="0" parTransId="{11E1D3B6-4DA7-7145-A1D6-8F4EE47195C2}" sibTransId="{354C199E-D4C1-9340-8D5D-449E62B1B095}"/>
    <dgm:cxn modelId="{A8126ECC-5D12-9749-8063-17C65DA55596}" type="presOf" srcId="{E389DA62-F774-964E-98E4-13392D31125A}" destId="{490F93F9-BA9D-664D-A3A6-8B41024E0012}" srcOrd="0" destOrd="0" presId="urn:microsoft.com/office/officeart/2005/8/layout/vList2"/>
    <dgm:cxn modelId="{CFB870D8-EE61-E24C-9562-B181524133A6}" srcId="{D39FB890-C95A-2F4B-BE64-4BB3E55B1091}" destId="{09F1F824-A25A-9A45-AD94-ED0F56EC11FB}" srcOrd="1" destOrd="0" parTransId="{46BDB2C3-8639-0746-9765-68A35D427F52}" sibTransId="{5617F62D-DED3-B446-8088-4C02C3BA6B51}"/>
    <dgm:cxn modelId="{23BDB2D8-0AE1-DD42-9DD4-C58565ED28D3}" type="presOf" srcId="{D39FB890-C95A-2F4B-BE64-4BB3E55B1091}" destId="{40FC6A24-D6C0-9146-AC24-0E7C36B201E1}" srcOrd="0" destOrd="0" presId="urn:microsoft.com/office/officeart/2005/8/layout/vList2"/>
    <dgm:cxn modelId="{552DEAE0-9D7A-C04B-8B03-1F0579EFFE51}" type="presOf" srcId="{5D2847FA-400D-EA45-A03C-96015C7CFAF9}" destId="{3D45190B-44FC-7546-93BE-E467A89DEAA6}" srcOrd="0" destOrd="0" presId="urn:microsoft.com/office/officeart/2005/8/layout/vList2"/>
    <dgm:cxn modelId="{F51F38E5-63A6-D642-9CBD-ACA83D67F011}" type="presOf" srcId="{09F1F824-A25A-9A45-AD94-ED0F56EC11FB}" destId="{42508E56-65AB-DE4F-A062-E38BAFA4286E}" srcOrd="0" destOrd="1" presId="urn:microsoft.com/office/officeart/2005/8/layout/vList2"/>
    <dgm:cxn modelId="{9207FDEC-F147-6C40-A278-3948264AEC3A}" srcId="{5D2847FA-400D-EA45-A03C-96015C7CFAF9}" destId="{2EDBA6D6-9882-634B-9F9D-3EB58046CA82}" srcOrd="3" destOrd="0" parTransId="{6CFF4261-1E38-C54E-8A9D-808BDE09B8B8}" sibTransId="{EB2F6B34-960A-1546-851A-0B0CCEE9AB2A}"/>
    <dgm:cxn modelId="{3FD8FBF2-35EB-B447-ABB1-8BCB51373856}" srcId="{99891FE2-97E2-8142-B094-A4697164BBB4}" destId="{0A354472-9232-A448-8A9E-7D5FA54EB18D}" srcOrd="1" destOrd="0" parTransId="{C8228FB6-9E97-A849-82AF-DDAB189AA173}" sibTransId="{5B0069FB-0179-1344-BC7C-F8C5AE32354E}"/>
    <dgm:cxn modelId="{CCC517FD-0EC1-F44A-9315-42D41183EBFE}" type="presOf" srcId="{D1CA960C-7B60-5A40-8ADE-F1B2F4E0A9F1}" destId="{C969BD54-A1F7-6849-8124-89ADC6EB8056}" srcOrd="0" destOrd="0" presId="urn:microsoft.com/office/officeart/2005/8/layout/vList2"/>
    <dgm:cxn modelId="{8B9B7977-59A3-E843-8F15-5EDA05FE50C9}" type="presParOf" srcId="{3D45190B-44FC-7546-93BE-E467A89DEAA6}" destId="{3FC5C9FA-92AC-6F4F-9B88-8134B604A593}" srcOrd="0" destOrd="0" presId="urn:microsoft.com/office/officeart/2005/8/layout/vList2"/>
    <dgm:cxn modelId="{0FA60460-EB69-4F4F-A431-A5B1ACC7F776}" type="presParOf" srcId="{3D45190B-44FC-7546-93BE-E467A89DEAA6}" destId="{490F93F9-BA9D-664D-A3A6-8B41024E0012}" srcOrd="1" destOrd="0" presId="urn:microsoft.com/office/officeart/2005/8/layout/vList2"/>
    <dgm:cxn modelId="{E352E5E7-7545-554E-A923-7BC29EC3C7F3}" type="presParOf" srcId="{3D45190B-44FC-7546-93BE-E467A89DEAA6}" destId="{A88AB973-E145-AC4E-B587-CE9A88FC0CB3}" srcOrd="2" destOrd="0" presId="urn:microsoft.com/office/officeart/2005/8/layout/vList2"/>
    <dgm:cxn modelId="{F6CFE712-E2BE-004F-9D97-F07F07E9F21A}" type="presParOf" srcId="{3D45190B-44FC-7546-93BE-E467A89DEAA6}" destId="{C969BD54-A1F7-6849-8124-89ADC6EB8056}" srcOrd="3" destOrd="0" presId="urn:microsoft.com/office/officeart/2005/8/layout/vList2"/>
    <dgm:cxn modelId="{91E30D68-3A04-924B-B6D2-4AB43AB0CE03}" type="presParOf" srcId="{3D45190B-44FC-7546-93BE-E467A89DEAA6}" destId="{40FC6A24-D6C0-9146-AC24-0E7C36B201E1}" srcOrd="4" destOrd="0" presId="urn:microsoft.com/office/officeart/2005/8/layout/vList2"/>
    <dgm:cxn modelId="{69EDCE2B-F947-BD41-877C-3C232366B554}" type="presParOf" srcId="{3D45190B-44FC-7546-93BE-E467A89DEAA6}" destId="{42508E56-65AB-DE4F-A062-E38BAFA4286E}" srcOrd="5" destOrd="0" presId="urn:microsoft.com/office/officeart/2005/8/layout/vList2"/>
    <dgm:cxn modelId="{E94DD24E-BF80-8840-8D85-E5A6F7EE19AB}" type="presParOf" srcId="{3D45190B-44FC-7546-93BE-E467A89DEAA6}" destId="{48FC2C21-ED63-244E-A890-E80D6C8E5EFC}" srcOrd="6" destOrd="0" presId="urn:microsoft.com/office/officeart/2005/8/layout/vList2"/>
    <dgm:cxn modelId="{946094C6-2CC8-CF4B-ABEC-04305A2719FB}" type="presParOf" srcId="{3D45190B-44FC-7546-93BE-E467A89DEAA6}" destId="{0578F5CF-1EFD-744A-AE32-3C3BECAC50F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E95241-BF2B-4853-A136-2320E7C0345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228B70-216F-4CDD-874C-79056485C20A}">
      <dgm:prSet/>
      <dgm:spPr/>
      <dgm:t>
        <a:bodyPr/>
        <a:lstStyle/>
        <a:p>
          <a:r>
            <a:rPr lang="pl-PL" dirty="0"/>
            <a:t>OGRANICZONA CZASOWO: 10 lat (możliwość przedłużania o kolejne okresy) </a:t>
          </a:r>
          <a:endParaRPr lang="en-US" dirty="0"/>
        </a:p>
      </dgm:t>
    </dgm:pt>
    <dgm:pt modelId="{F229DFCA-6D0C-4370-83C6-D3C30DEF2BD7}" type="parTrans" cxnId="{D0EE326A-9B99-47B0-936A-9E907CB89AF7}">
      <dgm:prSet/>
      <dgm:spPr/>
      <dgm:t>
        <a:bodyPr/>
        <a:lstStyle/>
        <a:p>
          <a:endParaRPr lang="en-US"/>
        </a:p>
      </dgm:t>
    </dgm:pt>
    <dgm:pt modelId="{BF24835A-E510-4A0B-AFCC-5921EB268D62}" type="sibTrans" cxnId="{D0EE326A-9B99-47B0-936A-9E907CB89AF7}">
      <dgm:prSet/>
      <dgm:spPr/>
      <dgm:t>
        <a:bodyPr/>
        <a:lstStyle/>
        <a:p>
          <a:endParaRPr lang="en-US"/>
        </a:p>
      </dgm:t>
    </dgm:pt>
    <dgm:pt modelId="{765156E9-0DFD-49C0-94BD-4CD44FD4F007}">
      <dgm:prSet/>
      <dgm:spPr/>
      <dgm:t>
        <a:bodyPr/>
        <a:lstStyle/>
        <a:p>
          <a:r>
            <a:rPr lang="pl-PL"/>
            <a:t>OGRANICZONA TERYTORIALNIE,</a:t>
          </a:r>
          <a:endParaRPr lang="en-US"/>
        </a:p>
      </dgm:t>
    </dgm:pt>
    <dgm:pt modelId="{EB7785A9-4088-4B28-9B9C-FC549DED0343}" type="parTrans" cxnId="{741745AC-26A8-4325-BDC4-87459392ED55}">
      <dgm:prSet/>
      <dgm:spPr/>
      <dgm:t>
        <a:bodyPr/>
        <a:lstStyle/>
        <a:p>
          <a:endParaRPr lang="en-US"/>
        </a:p>
      </dgm:t>
    </dgm:pt>
    <dgm:pt modelId="{0816D630-3677-467D-83C3-7793D035CBF1}" type="sibTrans" cxnId="{741745AC-26A8-4325-BDC4-87459392ED55}">
      <dgm:prSet/>
      <dgm:spPr/>
      <dgm:t>
        <a:bodyPr/>
        <a:lstStyle/>
        <a:p>
          <a:endParaRPr lang="en-US"/>
        </a:p>
      </dgm:t>
    </dgm:pt>
    <dgm:pt modelId="{1CFD1645-EA6B-44E6-BB42-7641D266A776}">
      <dgm:prSet/>
      <dgm:spPr/>
      <dgm:t>
        <a:bodyPr/>
        <a:lstStyle/>
        <a:p>
          <a:r>
            <a:rPr lang="pl-PL"/>
            <a:t>WYMAGA REJESTRACJI WE WŁAŚCIWYM URZĘDZIE PATENTOWYM:</a:t>
          </a:r>
          <a:endParaRPr lang="en-US"/>
        </a:p>
      </dgm:t>
    </dgm:pt>
    <dgm:pt modelId="{2BE6779C-1A11-45DF-B466-1A047E3B6A7C}" type="parTrans" cxnId="{FBF6ADF0-8975-4461-BF7A-08E3E079C23B}">
      <dgm:prSet/>
      <dgm:spPr/>
      <dgm:t>
        <a:bodyPr/>
        <a:lstStyle/>
        <a:p>
          <a:endParaRPr lang="en-US"/>
        </a:p>
      </dgm:t>
    </dgm:pt>
    <dgm:pt modelId="{C39254E4-C27D-4373-9E82-60D186775547}" type="sibTrans" cxnId="{FBF6ADF0-8975-4461-BF7A-08E3E079C23B}">
      <dgm:prSet/>
      <dgm:spPr/>
      <dgm:t>
        <a:bodyPr/>
        <a:lstStyle/>
        <a:p>
          <a:endParaRPr lang="en-US"/>
        </a:p>
      </dgm:t>
    </dgm:pt>
    <dgm:pt modelId="{76779159-7C77-4405-9FA2-A81D00A1A5CB}">
      <dgm:prSet/>
      <dgm:spPr/>
      <dgm:t>
        <a:bodyPr/>
        <a:lstStyle/>
        <a:p>
          <a:r>
            <a:rPr lang="pl-PL"/>
            <a:t>Ochrona krajowa – Urząd Patentowy RP w Warszawie,</a:t>
          </a:r>
          <a:endParaRPr lang="en-US"/>
        </a:p>
      </dgm:t>
    </dgm:pt>
    <dgm:pt modelId="{F446238B-0864-4FF6-BD34-1FE62CCEA260}" type="parTrans" cxnId="{B6D9A045-0B1A-4B0B-8696-4551326E3936}">
      <dgm:prSet/>
      <dgm:spPr/>
      <dgm:t>
        <a:bodyPr/>
        <a:lstStyle/>
        <a:p>
          <a:endParaRPr lang="en-US"/>
        </a:p>
      </dgm:t>
    </dgm:pt>
    <dgm:pt modelId="{3C743F1C-4122-4BE3-AFB7-89314E8160A4}" type="sibTrans" cxnId="{B6D9A045-0B1A-4B0B-8696-4551326E3936}">
      <dgm:prSet/>
      <dgm:spPr/>
      <dgm:t>
        <a:bodyPr/>
        <a:lstStyle/>
        <a:p>
          <a:endParaRPr lang="en-US"/>
        </a:p>
      </dgm:t>
    </dgm:pt>
    <dgm:pt modelId="{9BF389B7-527E-4A86-AA6A-65C6666B741A}">
      <dgm:prSet/>
      <dgm:spPr/>
      <dgm:t>
        <a:bodyPr/>
        <a:lstStyle/>
        <a:p>
          <a:r>
            <a:rPr lang="pl-PL"/>
            <a:t>Ochrona europejska – Urząd UE ds. Własności Intelektualnej w Alicante (Hiszpania)</a:t>
          </a:r>
          <a:endParaRPr lang="en-US"/>
        </a:p>
      </dgm:t>
    </dgm:pt>
    <dgm:pt modelId="{1DBCE2A5-9085-46C4-9D43-8FC9E6B4C247}" type="parTrans" cxnId="{2E7DA5B1-CB05-44D3-ACE7-5369E8C588EB}">
      <dgm:prSet/>
      <dgm:spPr/>
      <dgm:t>
        <a:bodyPr/>
        <a:lstStyle/>
        <a:p>
          <a:endParaRPr lang="en-US"/>
        </a:p>
      </dgm:t>
    </dgm:pt>
    <dgm:pt modelId="{3C243583-22E1-48F8-935B-21511457C762}" type="sibTrans" cxnId="{2E7DA5B1-CB05-44D3-ACE7-5369E8C588EB}">
      <dgm:prSet/>
      <dgm:spPr/>
      <dgm:t>
        <a:bodyPr/>
        <a:lstStyle/>
        <a:p>
          <a:endParaRPr lang="en-US"/>
        </a:p>
      </dgm:t>
    </dgm:pt>
    <dgm:pt modelId="{C8D88B33-03E2-41EC-83BE-FF01108EFE8F}">
      <dgm:prSet/>
      <dgm:spPr/>
      <dgm:t>
        <a:bodyPr/>
        <a:lstStyle/>
        <a:p>
          <a:r>
            <a:rPr lang="pl-PL"/>
            <a:t>Ochrona międzynarodowa – biuro Światowej Organizacji Własności Intelektualnej w Genewie (Szwajcaria) </a:t>
          </a:r>
          <a:endParaRPr lang="en-US"/>
        </a:p>
      </dgm:t>
    </dgm:pt>
    <dgm:pt modelId="{6DAD6AE0-DDF0-4A2E-ADCA-DB5B9F10FC70}" type="parTrans" cxnId="{2FA8CEDA-9941-431D-BBE3-69A78BE3E921}">
      <dgm:prSet/>
      <dgm:spPr/>
      <dgm:t>
        <a:bodyPr/>
        <a:lstStyle/>
        <a:p>
          <a:endParaRPr lang="en-US"/>
        </a:p>
      </dgm:t>
    </dgm:pt>
    <dgm:pt modelId="{C02BBE29-8388-4C18-B781-A4E07ABA09A0}" type="sibTrans" cxnId="{2FA8CEDA-9941-431D-BBE3-69A78BE3E921}">
      <dgm:prSet/>
      <dgm:spPr/>
      <dgm:t>
        <a:bodyPr/>
        <a:lstStyle/>
        <a:p>
          <a:endParaRPr lang="en-US"/>
        </a:p>
      </dgm:t>
    </dgm:pt>
    <dgm:pt modelId="{1E931F3B-7B38-4A99-9A4A-3F96619240E6}">
      <dgm:prSet/>
      <dgm:spPr/>
      <dgm:t>
        <a:bodyPr/>
        <a:lstStyle/>
        <a:p>
          <a:r>
            <a:rPr lang="pl-PL"/>
            <a:t>ODPŁATNOŚĆ </a:t>
          </a:r>
          <a:endParaRPr lang="en-US"/>
        </a:p>
      </dgm:t>
    </dgm:pt>
    <dgm:pt modelId="{A60DAB01-BBDB-42F2-A2C2-8FD0A4180DAE}" type="parTrans" cxnId="{638791E2-D9D9-4576-8EC1-B3D1EE6663D8}">
      <dgm:prSet/>
      <dgm:spPr/>
      <dgm:t>
        <a:bodyPr/>
        <a:lstStyle/>
        <a:p>
          <a:endParaRPr lang="en-US"/>
        </a:p>
      </dgm:t>
    </dgm:pt>
    <dgm:pt modelId="{056F85C4-511D-4EAB-A8C8-E16D83D32FFA}" type="sibTrans" cxnId="{638791E2-D9D9-4576-8EC1-B3D1EE6663D8}">
      <dgm:prSet/>
      <dgm:spPr/>
      <dgm:t>
        <a:bodyPr/>
        <a:lstStyle/>
        <a:p>
          <a:endParaRPr lang="en-US"/>
        </a:p>
      </dgm:t>
    </dgm:pt>
    <dgm:pt modelId="{EF76781A-AF44-4E4D-9914-C5CA5BADE761}" type="pres">
      <dgm:prSet presAssocID="{BAE95241-BF2B-4853-A136-2320E7C0345B}" presName="linear" presStyleCnt="0">
        <dgm:presLayoutVars>
          <dgm:animLvl val="lvl"/>
          <dgm:resizeHandles val="exact"/>
        </dgm:presLayoutVars>
      </dgm:prSet>
      <dgm:spPr/>
    </dgm:pt>
    <dgm:pt modelId="{85958B3F-2DFF-3A41-B1D0-C123A0AF5AF1}" type="pres">
      <dgm:prSet presAssocID="{04228B70-216F-4CDD-874C-79056485C20A}" presName="parentText" presStyleLbl="node1" presStyleIdx="0" presStyleCnt="4">
        <dgm:presLayoutVars>
          <dgm:chMax val="0"/>
          <dgm:bulletEnabled val="1"/>
        </dgm:presLayoutVars>
      </dgm:prSet>
      <dgm:spPr/>
    </dgm:pt>
    <dgm:pt modelId="{1737CCBE-5243-9F4F-884A-02E910DCA80F}" type="pres">
      <dgm:prSet presAssocID="{BF24835A-E510-4A0B-AFCC-5921EB268D62}" presName="spacer" presStyleCnt="0"/>
      <dgm:spPr/>
    </dgm:pt>
    <dgm:pt modelId="{10E07F3F-B3D0-8542-967B-72D826E0C1A8}" type="pres">
      <dgm:prSet presAssocID="{765156E9-0DFD-49C0-94BD-4CD44FD4F007}" presName="parentText" presStyleLbl="node1" presStyleIdx="1" presStyleCnt="4">
        <dgm:presLayoutVars>
          <dgm:chMax val="0"/>
          <dgm:bulletEnabled val="1"/>
        </dgm:presLayoutVars>
      </dgm:prSet>
      <dgm:spPr/>
    </dgm:pt>
    <dgm:pt modelId="{A39621C8-DEF6-7A40-BA8B-01E0B02C9E03}" type="pres">
      <dgm:prSet presAssocID="{0816D630-3677-467D-83C3-7793D035CBF1}" presName="spacer" presStyleCnt="0"/>
      <dgm:spPr/>
    </dgm:pt>
    <dgm:pt modelId="{8F37B7D9-47B9-AD43-A22E-2369DA6BD70F}" type="pres">
      <dgm:prSet presAssocID="{1CFD1645-EA6B-44E6-BB42-7641D266A776}" presName="parentText" presStyleLbl="node1" presStyleIdx="2" presStyleCnt="4">
        <dgm:presLayoutVars>
          <dgm:chMax val="0"/>
          <dgm:bulletEnabled val="1"/>
        </dgm:presLayoutVars>
      </dgm:prSet>
      <dgm:spPr/>
    </dgm:pt>
    <dgm:pt modelId="{833ECCE8-7822-FF41-BC10-911BA03ECC2C}" type="pres">
      <dgm:prSet presAssocID="{1CFD1645-EA6B-44E6-BB42-7641D266A776}" presName="childText" presStyleLbl="revTx" presStyleIdx="0" presStyleCnt="1">
        <dgm:presLayoutVars>
          <dgm:bulletEnabled val="1"/>
        </dgm:presLayoutVars>
      </dgm:prSet>
      <dgm:spPr/>
    </dgm:pt>
    <dgm:pt modelId="{2F1191D8-525C-2149-BFDD-CE9CDB24EF68}" type="pres">
      <dgm:prSet presAssocID="{1E931F3B-7B38-4A99-9A4A-3F96619240E6}" presName="parentText" presStyleLbl="node1" presStyleIdx="3" presStyleCnt="4">
        <dgm:presLayoutVars>
          <dgm:chMax val="0"/>
          <dgm:bulletEnabled val="1"/>
        </dgm:presLayoutVars>
      </dgm:prSet>
      <dgm:spPr/>
    </dgm:pt>
  </dgm:ptLst>
  <dgm:cxnLst>
    <dgm:cxn modelId="{DEE9E214-DE7F-764B-805F-1E8A7E697207}" type="presOf" srcId="{1E931F3B-7B38-4A99-9A4A-3F96619240E6}" destId="{2F1191D8-525C-2149-BFDD-CE9CDB24EF68}" srcOrd="0" destOrd="0" presId="urn:microsoft.com/office/officeart/2005/8/layout/vList2"/>
    <dgm:cxn modelId="{EC9BB426-4FE9-6C46-A428-AD5C31056AB6}" type="presOf" srcId="{9BF389B7-527E-4A86-AA6A-65C6666B741A}" destId="{833ECCE8-7822-FF41-BC10-911BA03ECC2C}" srcOrd="0" destOrd="1" presId="urn:microsoft.com/office/officeart/2005/8/layout/vList2"/>
    <dgm:cxn modelId="{878C873D-1D48-824B-8D3C-486158DAF16E}" type="presOf" srcId="{BAE95241-BF2B-4853-A136-2320E7C0345B}" destId="{EF76781A-AF44-4E4D-9914-C5CA5BADE761}" srcOrd="0" destOrd="0" presId="urn:microsoft.com/office/officeart/2005/8/layout/vList2"/>
    <dgm:cxn modelId="{B6D9A045-0B1A-4B0B-8696-4551326E3936}" srcId="{1CFD1645-EA6B-44E6-BB42-7641D266A776}" destId="{76779159-7C77-4405-9FA2-A81D00A1A5CB}" srcOrd="0" destOrd="0" parTransId="{F446238B-0864-4FF6-BD34-1FE62CCEA260}" sibTransId="{3C743F1C-4122-4BE3-AFB7-89314E8160A4}"/>
    <dgm:cxn modelId="{D0EE326A-9B99-47B0-936A-9E907CB89AF7}" srcId="{BAE95241-BF2B-4853-A136-2320E7C0345B}" destId="{04228B70-216F-4CDD-874C-79056485C20A}" srcOrd="0" destOrd="0" parTransId="{F229DFCA-6D0C-4370-83C6-D3C30DEF2BD7}" sibTransId="{BF24835A-E510-4A0B-AFCC-5921EB268D62}"/>
    <dgm:cxn modelId="{80B3037C-0239-1C44-9CFF-9D64C8EEF00D}" type="presOf" srcId="{76779159-7C77-4405-9FA2-A81D00A1A5CB}" destId="{833ECCE8-7822-FF41-BC10-911BA03ECC2C}" srcOrd="0" destOrd="0" presId="urn:microsoft.com/office/officeart/2005/8/layout/vList2"/>
    <dgm:cxn modelId="{080ED39F-D562-E544-A49D-6F2BCA7A7A03}" type="presOf" srcId="{04228B70-216F-4CDD-874C-79056485C20A}" destId="{85958B3F-2DFF-3A41-B1D0-C123A0AF5AF1}" srcOrd="0" destOrd="0" presId="urn:microsoft.com/office/officeart/2005/8/layout/vList2"/>
    <dgm:cxn modelId="{E8E628A1-B8BB-F64F-85CB-F2B4452229A8}" type="presOf" srcId="{765156E9-0DFD-49C0-94BD-4CD44FD4F007}" destId="{10E07F3F-B3D0-8542-967B-72D826E0C1A8}" srcOrd="0" destOrd="0" presId="urn:microsoft.com/office/officeart/2005/8/layout/vList2"/>
    <dgm:cxn modelId="{CFC61DAA-D97D-DB4D-A619-FC050950454D}" type="presOf" srcId="{C8D88B33-03E2-41EC-83BE-FF01108EFE8F}" destId="{833ECCE8-7822-FF41-BC10-911BA03ECC2C}" srcOrd="0" destOrd="2" presId="urn:microsoft.com/office/officeart/2005/8/layout/vList2"/>
    <dgm:cxn modelId="{741745AC-26A8-4325-BDC4-87459392ED55}" srcId="{BAE95241-BF2B-4853-A136-2320E7C0345B}" destId="{765156E9-0DFD-49C0-94BD-4CD44FD4F007}" srcOrd="1" destOrd="0" parTransId="{EB7785A9-4088-4B28-9B9C-FC549DED0343}" sibTransId="{0816D630-3677-467D-83C3-7793D035CBF1}"/>
    <dgm:cxn modelId="{2E7DA5B1-CB05-44D3-ACE7-5369E8C588EB}" srcId="{1CFD1645-EA6B-44E6-BB42-7641D266A776}" destId="{9BF389B7-527E-4A86-AA6A-65C6666B741A}" srcOrd="1" destOrd="0" parTransId="{1DBCE2A5-9085-46C4-9D43-8FC9E6B4C247}" sibTransId="{3C243583-22E1-48F8-935B-21511457C762}"/>
    <dgm:cxn modelId="{2FA8CEDA-9941-431D-BBE3-69A78BE3E921}" srcId="{1CFD1645-EA6B-44E6-BB42-7641D266A776}" destId="{C8D88B33-03E2-41EC-83BE-FF01108EFE8F}" srcOrd="2" destOrd="0" parTransId="{6DAD6AE0-DDF0-4A2E-ADCA-DB5B9F10FC70}" sibTransId="{C02BBE29-8388-4C18-B781-A4E07ABA09A0}"/>
    <dgm:cxn modelId="{638791E2-D9D9-4576-8EC1-B3D1EE6663D8}" srcId="{BAE95241-BF2B-4853-A136-2320E7C0345B}" destId="{1E931F3B-7B38-4A99-9A4A-3F96619240E6}" srcOrd="3" destOrd="0" parTransId="{A60DAB01-BBDB-42F2-A2C2-8FD0A4180DAE}" sibTransId="{056F85C4-511D-4EAB-A8C8-E16D83D32FFA}"/>
    <dgm:cxn modelId="{42D342E9-CF0E-D14C-AB75-A141AFB6E464}" type="presOf" srcId="{1CFD1645-EA6B-44E6-BB42-7641D266A776}" destId="{8F37B7D9-47B9-AD43-A22E-2369DA6BD70F}" srcOrd="0" destOrd="0" presId="urn:microsoft.com/office/officeart/2005/8/layout/vList2"/>
    <dgm:cxn modelId="{FBF6ADF0-8975-4461-BF7A-08E3E079C23B}" srcId="{BAE95241-BF2B-4853-A136-2320E7C0345B}" destId="{1CFD1645-EA6B-44E6-BB42-7641D266A776}" srcOrd="2" destOrd="0" parTransId="{2BE6779C-1A11-45DF-B466-1A047E3B6A7C}" sibTransId="{C39254E4-C27D-4373-9E82-60D186775547}"/>
    <dgm:cxn modelId="{4D4009D3-9501-1C49-88DE-2AA22C2D0FBF}" type="presParOf" srcId="{EF76781A-AF44-4E4D-9914-C5CA5BADE761}" destId="{85958B3F-2DFF-3A41-B1D0-C123A0AF5AF1}" srcOrd="0" destOrd="0" presId="urn:microsoft.com/office/officeart/2005/8/layout/vList2"/>
    <dgm:cxn modelId="{2D1F2F55-F65B-DE40-A38F-CB384D8D7EB9}" type="presParOf" srcId="{EF76781A-AF44-4E4D-9914-C5CA5BADE761}" destId="{1737CCBE-5243-9F4F-884A-02E910DCA80F}" srcOrd="1" destOrd="0" presId="urn:microsoft.com/office/officeart/2005/8/layout/vList2"/>
    <dgm:cxn modelId="{BACDC1D7-491F-8B4B-A838-0910BC75315E}" type="presParOf" srcId="{EF76781A-AF44-4E4D-9914-C5CA5BADE761}" destId="{10E07F3F-B3D0-8542-967B-72D826E0C1A8}" srcOrd="2" destOrd="0" presId="urn:microsoft.com/office/officeart/2005/8/layout/vList2"/>
    <dgm:cxn modelId="{4ABC2D7B-2AC2-9B4C-A41C-5D258CC79EAA}" type="presParOf" srcId="{EF76781A-AF44-4E4D-9914-C5CA5BADE761}" destId="{A39621C8-DEF6-7A40-BA8B-01E0B02C9E03}" srcOrd="3" destOrd="0" presId="urn:microsoft.com/office/officeart/2005/8/layout/vList2"/>
    <dgm:cxn modelId="{E9AE2C26-C6A9-2948-9619-0C10CEFBCF4B}" type="presParOf" srcId="{EF76781A-AF44-4E4D-9914-C5CA5BADE761}" destId="{8F37B7D9-47B9-AD43-A22E-2369DA6BD70F}" srcOrd="4" destOrd="0" presId="urn:microsoft.com/office/officeart/2005/8/layout/vList2"/>
    <dgm:cxn modelId="{0F7A4CE5-C2B2-8E4F-994B-9F24A75D517D}" type="presParOf" srcId="{EF76781A-AF44-4E4D-9914-C5CA5BADE761}" destId="{833ECCE8-7822-FF41-BC10-911BA03ECC2C}" srcOrd="5" destOrd="0" presId="urn:microsoft.com/office/officeart/2005/8/layout/vList2"/>
    <dgm:cxn modelId="{53487407-F93C-3847-AA5A-88084CE92299}" type="presParOf" srcId="{EF76781A-AF44-4E4D-9914-C5CA5BADE761}" destId="{2F1191D8-525C-2149-BFDD-CE9CDB24EF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2C6979-A876-6646-8530-BFFC316E9E4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pl-PL"/>
        </a:p>
      </dgm:t>
    </dgm:pt>
    <dgm:pt modelId="{D7F871E1-E7C1-7A49-8ED2-A5AB34D6F1EA}">
      <dgm:prSet phldrT="[Tekst]"/>
      <dgm:spPr/>
      <dgm:t>
        <a:bodyPr/>
        <a:lstStyle/>
        <a:p>
          <a:r>
            <a:rPr lang="pl-PL" dirty="0"/>
            <a:t>system krajowy</a:t>
          </a:r>
        </a:p>
      </dgm:t>
    </dgm:pt>
    <dgm:pt modelId="{427BB016-86B5-4D4A-8194-4131BA4EB727}" type="parTrans" cxnId="{94EB745C-75F8-7448-8377-0910B42FEF15}">
      <dgm:prSet/>
      <dgm:spPr/>
      <dgm:t>
        <a:bodyPr/>
        <a:lstStyle/>
        <a:p>
          <a:endParaRPr lang="pl-PL"/>
        </a:p>
      </dgm:t>
    </dgm:pt>
    <dgm:pt modelId="{F9FCD210-04D1-1546-907A-CB90A4FC291E}" type="sibTrans" cxnId="{94EB745C-75F8-7448-8377-0910B42FEF15}">
      <dgm:prSet/>
      <dgm:spPr/>
      <dgm:t>
        <a:bodyPr/>
        <a:lstStyle/>
        <a:p>
          <a:endParaRPr lang="pl-PL"/>
        </a:p>
      </dgm:t>
    </dgm:pt>
    <dgm:pt modelId="{F8326234-45F6-874A-B9F5-84C1F607DA8D}">
      <dgm:prSet phldrT="[Tekst]"/>
      <dgm:spPr/>
      <dgm:t>
        <a:bodyPr/>
        <a:lstStyle/>
        <a:p>
          <a:r>
            <a:rPr lang="pl-PL" b="0" i="0" u="none" dirty="0"/>
            <a:t>dokonanie zgłoszenia znaku w urzędzie właściwym ds. ochrony wł. przemysłowej w danym państwie (np. w Urzędzie Patentowym RP).</a:t>
          </a:r>
          <a:endParaRPr lang="pl-PL" dirty="0"/>
        </a:p>
      </dgm:t>
    </dgm:pt>
    <dgm:pt modelId="{E5D6912F-598B-ED4C-9588-C3160DB279D6}" type="parTrans" cxnId="{3D644A15-69C9-9449-8642-A8A827C25589}">
      <dgm:prSet/>
      <dgm:spPr/>
      <dgm:t>
        <a:bodyPr/>
        <a:lstStyle/>
        <a:p>
          <a:endParaRPr lang="pl-PL"/>
        </a:p>
      </dgm:t>
    </dgm:pt>
    <dgm:pt modelId="{2A2F30BB-A1C5-0040-B3CC-AA09ECFC5C96}" type="sibTrans" cxnId="{3D644A15-69C9-9449-8642-A8A827C25589}">
      <dgm:prSet/>
      <dgm:spPr/>
      <dgm:t>
        <a:bodyPr/>
        <a:lstStyle/>
        <a:p>
          <a:endParaRPr lang="pl-PL"/>
        </a:p>
      </dgm:t>
    </dgm:pt>
    <dgm:pt modelId="{D8C587C8-7F5B-3E44-9FB9-30DA5C702848}">
      <dgm:prSet phldrT="[Tekst]"/>
      <dgm:spPr/>
      <dgm:t>
        <a:bodyPr/>
        <a:lstStyle/>
        <a:p>
          <a:r>
            <a:rPr lang="pl-PL" dirty="0"/>
            <a:t>system regionalny</a:t>
          </a:r>
        </a:p>
      </dgm:t>
    </dgm:pt>
    <dgm:pt modelId="{15D5B890-8D43-4945-9B67-CE75838F64E9}" type="parTrans" cxnId="{D0143F1A-E57A-6C41-A218-E88BB68100F1}">
      <dgm:prSet/>
      <dgm:spPr/>
      <dgm:t>
        <a:bodyPr/>
        <a:lstStyle/>
        <a:p>
          <a:endParaRPr lang="pl-PL"/>
        </a:p>
      </dgm:t>
    </dgm:pt>
    <dgm:pt modelId="{B4B96879-F41B-4A45-8F6E-C2EC2B7C206C}" type="sibTrans" cxnId="{D0143F1A-E57A-6C41-A218-E88BB68100F1}">
      <dgm:prSet/>
      <dgm:spPr/>
      <dgm:t>
        <a:bodyPr/>
        <a:lstStyle/>
        <a:p>
          <a:endParaRPr lang="pl-PL"/>
        </a:p>
      </dgm:t>
    </dgm:pt>
    <dgm:pt modelId="{7209B2F3-2D76-CD4A-945B-75E0EC62CB26}">
      <dgm:prSet phldrT="[Tekst]"/>
      <dgm:spPr/>
      <dgm:t>
        <a:bodyPr/>
        <a:lstStyle/>
        <a:p>
          <a:r>
            <a:rPr lang="pl-PL" b="0" i="0" u="none" dirty="0"/>
            <a:t>procedura właściwa dla unijnych </a:t>
          </a:r>
          <a:r>
            <a:rPr lang="pl-PL" b="0" i="0" u="none" dirty="0" err="1"/>
            <a:t>z.t</a:t>
          </a:r>
          <a:r>
            <a:rPr lang="pl-PL" b="0" i="0" u="none" dirty="0"/>
            <a:t>.. Podmiot, dokonując jednego zgłoszenia w Urzędzie Unii Europejskiej ds. Własności Intelektualnej (EUIPO) w Alicante</a:t>
          </a:r>
          <a:endParaRPr lang="pl-PL" dirty="0"/>
        </a:p>
      </dgm:t>
    </dgm:pt>
    <dgm:pt modelId="{E676C259-83C0-B641-A9C1-E98CEF9293BD}" type="parTrans" cxnId="{9353CB7E-0537-524C-B0AE-18536D573D90}">
      <dgm:prSet/>
      <dgm:spPr/>
      <dgm:t>
        <a:bodyPr/>
        <a:lstStyle/>
        <a:p>
          <a:endParaRPr lang="pl-PL"/>
        </a:p>
      </dgm:t>
    </dgm:pt>
    <dgm:pt modelId="{CD9C39B9-02AC-B740-BCAE-9AF18581E8F8}" type="sibTrans" cxnId="{9353CB7E-0537-524C-B0AE-18536D573D90}">
      <dgm:prSet/>
      <dgm:spPr/>
      <dgm:t>
        <a:bodyPr/>
        <a:lstStyle/>
        <a:p>
          <a:endParaRPr lang="pl-PL"/>
        </a:p>
      </dgm:t>
    </dgm:pt>
    <dgm:pt modelId="{00898532-1CF1-1642-9564-C31EE5BF86FA}">
      <dgm:prSet phldrT="[Tekst]"/>
      <dgm:spPr/>
      <dgm:t>
        <a:bodyPr/>
        <a:lstStyle/>
        <a:p>
          <a:r>
            <a:rPr lang="pl-PL" b="0" i="0" u="none" dirty="0"/>
            <a:t>Innymi regionalnymi urzędami są: Urząd Znaków Towarowych Beneluksu (BTO), Afrykańska Organizacja Własności Przemysłowej</a:t>
          </a:r>
          <a:r>
            <a:rPr lang="pl-PL" b="1" i="0" dirty="0"/>
            <a:t> </a:t>
          </a:r>
          <a:r>
            <a:rPr lang="pl-PL" b="0" i="0" u="none" dirty="0"/>
            <a:t>(ARIPO);</a:t>
          </a:r>
          <a:endParaRPr lang="pl-PL" dirty="0"/>
        </a:p>
      </dgm:t>
    </dgm:pt>
    <dgm:pt modelId="{631E1601-4586-094C-8A68-B8775308B3E0}" type="parTrans" cxnId="{ECC21B87-34BB-EC48-B646-046B8B9D78F5}">
      <dgm:prSet/>
      <dgm:spPr/>
      <dgm:t>
        <a:bodyPr/>
        <a:lstStyle/>
        <a:p>
          <a:endParaRPr lang="pl-PL"/>
        </a:p>
      </dgm:t>
    </dgm:pt>
    <dgm:pt modelId="{64867213-6084-D846-AABC-E5240544F61C}" type="sibTrans" cxnId="{ECC21B87-34BB-EC48-B646-046B8B9D78F5}">
      <dgm:prSet/>
      <dgm:spPr/>
      <dgm:t>
        <a:bodyPr/>
        <a:lstStyle/>
        <a:p>
          <a:endParaRPr lang="pl-PL"/>
        </a:p>
      </dgm:t>
    </dgm:pt>
    <dgm:pt modelId="{8D8C3518-6289-4E4C-82F7-120621E29318}">
      <dgm:prSet phldrT="[Tekst]"/>
      <dgm:spPr/>
      <dgm:t>
        <a:bodyPr/>
        <a:lstStyle/>
        <a:p>
          <a:r>
            <a:rPr lang="pl-PL" dirty="0"/>
            <a:t>system międzynarodowy</a:t>
          </a:r>
        </a:p>
      </dgm:t>
    </dgm:pt>
    <dgm:pt modelId="{902D77C1-4A7B-794D-AA6E-369F6AE3FD33}" type="parTrans" cxnId="{9BEE7586-85F8-0C44-B64A-D5C8DD75D6EC}">
      <dgm:prSet/>
      <dgm:spPr/>
      <dgm:t>
        <a:bodyPr/>
        <a:lstStyle/>
        <a:p>
          <a:endParaRPr lang="pl-PL"/>
        </a:p>
      </dgm:t>
    </dgm:pt>
    <dgm:pt modelId="{FACAA776-3F9D-074A-93B6-A087F35EDE00}" type="sibTrans" cxnId="{9BEE7586-85F8-0C44-B64A-D5C8DD75D6EC}">
      <dgm:prSet/>
      <dgm:spPr/>
      <dgm:t>
        <a:bodyPr/>
        <a:lstStyle/>
        <a:p>
          <a:endParaRPr lang="pl-PL"/>
        </a:p>
      </dgm:t>
    </dgm:pt>
    <dgm:pt modelId="{8D065FE8-2035-434A-8502-969301C3B84D}">
      <dgm:prSet phldrT="[Tekst]"/>
      <dgm:spPr/>
      <dgm:t>
        <a:bodyPr/>
        <a:lstStyle/>
        <a:p>
          <a:r>
            <a:rPr lang="pl-PL" b="0" i="0" u="none" dirty="0"/>
            <a:t>tzw. „system madrycki</a:t>
          </a:r>
          <a:r>
            <a:rPr lang="pl-PL" b="1" i="0" u="none" dirty="0"/>
            <a:t>”</a:t>
          </a:r>
          <a:endParaRPr lang="pl-PL" dirty="0"/>
        </a:p>
      </dgm:t>
    </dgm:pt>
    <dgm:pt modelId="{86EE4193-BCCD-DC41-A09B-1656B4B96860}" type="parTrans" cxnId="{DDA12D2B-79FC-D04C-85D1-5215D8187C33}">
      <dgm:prSet/>
      <dgm:spPr/>
      <dgm:t>
        <a:bodyPr/>
        <a:lstStyle/>
        <a:p>
          <a:endParaRPr lang="pl-PL"/>
        </a:p>
      </dgm:t>
    </dgm:pt>
    <dgm:pt modelId="{82A9397B-EC1E-8D42-B44F-1F0B0223CBF5}" type="sibTrans" cxnId="{DDA12D2B-79FC-D04C-85D1-5215D8187C33}">
      <dgm:prSet/>
      <dgm:spPr/>
      <dgm:t>
        <a:bodyPr/>
        <a:lstStyle/>
        <a:p>
          <a:endParaRPr lang="pl-PL"/>
        </a:p>
      </dgm:t>
    </dgm:pt>
    <dgm:pt modelId="{F15FD252-DE00-5A42-811B-64DD0572C03A}">
      <dgm:prSet phldrT="[Tekst]"/>
      <dgm:spPr/>
      <dgm:t>
        <a:bodyPr/>
        <a:lstStyle/>
        <a:p>
          <a:r>
            <a:rPr lang="pl-PL" b="0" i="0" u="none" dirty="0"/>
            <a:t>dokonanie zgłoszenia znaku w Biurze Międzynarodowym Światowej Organizacji Własności Intelektualnej (WIPO) w Genewie za pośrednictwem Urzędu Patentowego RP. </a:t>
          </a:r>
          <a:endParaRPr lang="pl-PL" dirty="0"/>
        </a:p>
      </dgm:t>
    </dgm:pt>
    <dgm:pt modelId="{39E0122F-8B19-CE4D-87D5-D1409D194C4C}" type="parTrans" cxnId="{4E6CA467-DDF2-9440-B1EF-02E1710DF6F4}">
      <dgm:prSet/>
      <dgm:spPr/>
      <dgm:t>
        <a:bodyPr/>
        <a:lstStyle/>
        <a:p>
          <a:endParaRPr lang="pl-PL"/>
        </a:p>
      </dgm:t>
    </dgm:pt>
    <dgm:pt modelId="{2F7FEAB6-D64D-F247-AC39-7159958B1764}" type="sibTrans" cxnId="{4E6CA467-DDF2-9440-B1EF-02E1710DF6F4}">
      <dgm:prSet/>
      <dgm:spPr/>
      <dgm:t>
        <a:bodyPr/>
        <a:lstStyle/>
        <a:p>
          <a:endParaRPr lang="pl-PL"/>
        </a:p>
      </dgm:t>
    </dgm:pt>
    <dgm:pt modelId="{BCD258A1-3E81-504D-ABC1-D38731F23868}">
      <dgm:prSet phldrT="[Tekst]"/>
      <dgm:spPr/>
      <dgm:t>
        <a:bodyPr/>
        <a:lstStyle/>
        <a:p>
          <a:r>
            <a:rPr lang="pl-PL" b="0" i="0" u="none" dirty="0"/>
            <a:t>Rejestracja możliwa jest w wybranych państwach, które są stronami Porozumienia Madryckiego o międzynarodowej rejestracji znaków towarowych / Protokołu do tego Porozumienia.</a:t>
          </a:r>
          <a:endParaRPr lang="pl-PL" dirty="0"/>
        </a:p>
      </dgm:t>
    </dgm:pt>
    <dgm:pt modelId="{ECDE03C5-DBD1-1F48-8BBF-A55D78BD48A7}" type="parTrans" cxnId="{78DBFDC8-4E26-8145-A021-A68BA71A9D7D}">
      <dgm:prSet/>
      <dgm:spPr/>
    </dgm:pt>
    <dgm:pt modelId="{1A19E6BB-BA96-D947-9F58-949F78D21EAE}" type="sibTrans" cxnId="{78DBFDC8-4E26-8145-A021-A68BA71A9D7D}">
      <dgm:prSet/>
      <dgm:spPr/>
    </dgm:pt>
    <dgm:pt modelId="{5081D08C-884B-E042-A12D-D742A991894A}" type="pres">
      <dgm:prSet presAssocID="{A02C6979-A876-6646-8530-BFFC316E9E42}" presName="linear" presStyleCnt="0">
        <dgm:presLayoutVars>
          <dgm:dir/>
          <dgm:animLvl val="lvl"/>
          <dgm:resizeHandles val="exact"/>
        </dgm:presLayoutVars>
      </dgm:prSet>
      <dgm:spPr/>
    </dgm:pt>
    <dgm:pt modelId="{86408E5E-1FDB-444B-8871-C1FE5BAF9A55}" type="pres">
      <dgm:prSet presAssocID="{D7F871E1-E7C1-7A49-8ED2-A5AB34D6F1EA}" presName="parentLin" presStyleCnt="0"/>
      <dgm:spPr/>
    </dgm:pt>
    <dgm:pt modelId="{29AE4DA2-0F49-1644-B35D-B727B903A3AE}" type="pres">
      <dgm:prSet presAssocID="{D7F871E1-E7C1-7A49-8ED2-A5AB34D6F1EA}" presName="parentLeftMargin" presStyleLbl="node1" presStyleIdx="0" presStyleCnt="3"/>
      <dgm:spPr/>
    </dgm:pt>
    <dgm:pt modelId="{A0800635-E2A6-4A4C-91E7-176CE82FD505}" type="pres">
      <dgm:prSet presAssocID="{D7F871E1-E7C1-7A49-8ED2-A5AB34D6F1EA}" presName="parentText" presStyleLbl="node1" presStyleIdx="0" presStyleCnt="3">
        <dgm:presLayoutVars>
          <dgm:chMax val="0"/>
          <dgm:bulletEnabled val="1"/>
        </dgm:presLayoutVars>
      </dgm:prSet>
      <dgm:spPr/>
    </dgm:pt>
    <dgm:pt modelId="{0D4A32E7-9E0E-F544-8AD0-5DD643AF549E}" type="pres">
      <dgm:prSet presAssocID="{D7F871E1-E7C1-7A49-8ED2-A5AB34D6F1EA}" presName="negativeSpace" presStyleCnt="0"/>
      <dgm:spPr/>
    </dgm:pt>
    <dgm:pt modelId="{177F75AB-8A40-7D42-A17B-C82114035D3D}" type="pres">
      <dgm:prSet presAssocID="{D7F871E1-E7C1-7A49-8ED2-A5AB34D6F1EA}" presName="childText" presStyleLbl="conFgAcc1" presStyleIdx="0" presStyleCnt="3">
        <dgm:presLayoutVars>
          <dgm:bulletEnabled val="1"/>
        </dgm:presLayoutVars>
      </dgm:prSet>
      <dgm:spPr/>
    </dgm:pt>
    <dgm:pt modelId="{E604B15F-7922-F948-84EA-828450BD57F5}" type="pres">
      <dgm:prSet presAssocID="{F9FCD210-04D1-1546-907A-CB90A4FC291E}" presName="spaceBetweenRectangles" presStyleCnt="0"/>
      <dgm:spPr/>
    </dgm:pt>
    <dgm:pt modelId="{A1118118-97F6-8B47-BA7F-43FF2D661227}" type="pres">
      <dgm:prSet presAssocID="{D8C587C8-7F5B-3E44-9FB9-30DA5C702848}" presName="parentLin" presStyleCnt="0"/>
      <dgm:spPr/>
    </dgm:pt>
    <dgm:pt modelId="{5257341D-BCF7-FE47-A48D-70B1021D8695}" type="pres">
      <dgm:prSet presAssocID="{D8C587C8-7F5B-3E44-9FB9-30DA5C702848}" presName="parentLeftMargin" presStyleLbl="node1" presStyleIdx="0" presStyleCnt="3"/>
      <dgm:spPr/>
    </dgm:pt>
    <dgm:pt modelId="{55795024-C8E0-B04F-A652-A5D1F3BD20BA}" type="pres">
      <dgm:prSet presAssocID="{D8C587C8-7F5B-3E44-9FB9-30DA5C702848}" presName="parentText" presStyleLbl="node1" presStyleIdx="1" presStyleCnt="3">
        <dgm:presLayoutVars>
          <dgm:chMax val="0"/>
          <dgm:bulletEnabled val="1"/>
        </dgm:presLayoutVars>
      </dgm:prSet>
      <dgm:spPr/>
    </dgm:pt>
    <dgm:pt modelId="{AAB98B01-91A4-7941-AEAE-99263A09F4F2}" type="pres">
      <dgm:prSet presAssocID="{D8C587C8-7F5B-3E44-9FB9-30DA5C702848}" presName="negativeSpace" presStyleCnt="0"/>
      <dgm:spPr/>
    </dgm:pt>
    <dgm:pt modelId="{E398CF92-B7FB-BA4B-AEC3-74D1497830AB}" type="pres">
      <dgm:prSet presAssocID="{D8C587C8-7F5B-3E44-9FB9-30DA5C702848}" presName="childText" presStyleLbl="conFgAcc1" presStyleIdx="1" presStyleCnt="3">
        <dgm:presLayoutVars>
          <dgm:bulletEnabled val="1"/>
        </dgm:presLayoutVars>
      </dgm:prSet>
      <dgm:spPr/>
    </dgm:pt>
    <dgm:pt modelId="{ABB5CF23-E2A9-9A4B-B776-C744CF61B205}" type="pres">
      <dgm:prSet presAssocID="{B4B96879-F41B-4A45-8F6E-C2EC2B7C206C}" presName="spaceBetweenRectangles" presStyleCnt="0"/>
      <dgm:spPr/>
    </dgm:pt>
    <dgm:pt modelId="{293CD6E4-E888-1A44-A2D8-2D5E4794159B}" type="pres">
      <dgm:prSet presAssocID="{8D8C3518-6289-4E4C-82F7-120621E29318}" presName="parentLin" presStyleCnt="0"/>
      <dgm:spPr/>
    </dgm:pt>
    <dgm:pt modelId="{6B54B5C9-B92C-CC47-B457-4A4891F6E3B6}" type="pres">
      <dgm:prSet presAssocID="{8D8C3518-6289-4E4C-82F7-120621E29318}" presName="parentLeftMargin" presStyleLbl="node1" presStyleIdx="1" presStyleCnt="3"/>
      <dgm:spPr/>
    </dgm:pt>
    <dgm:pt modelId="{3F4B2081-BD2E-0140-A42E-F3809661A54C}" type="pres">
      <dgm:prSet presAssocID="{8D8C3518-6289-4E4C-82F7-120621E29318}" presName="parentText" presStyleLbl="node1" presStyleIdx="2" presStyleCnt="3">
        <dgm:presLayoutVars>
          <dgm:chMax val="0"/>
          <dgm:bulletEnabled val="1"/>
        </dgm:presLayoutVars>
      </dgm:prSet>
      <dgm:spPr/>
    </dgm:pt>
    <dgm:pt modelId="{5A5B23B4-50DA-C444-8A93-84FD76C0B7F4}" type="pres">
      <dgm:prSet presAssocID="{8D8C3518-6289-4E4C-82F7-120621E29318}" presName="negativeSpace" presStyleCnt="0"/>
      <dgm:spPr/>
    </dgm:pt>
    <dgm:pt modelId="{04C23D15-55E3-4945-995E-F52C7DA3EAFB}" type="pres">
      <dgm:prSet presAssocID="{8D8C3518-6289-4E4C-82F7-120621E29318}" presName="childText" presStyleLbl="conFgAcc1" presStyleIdx="2" presStyleCnt="3">
        <dgm:presLayoutVars>
          <dgm:bulletEnabled val="1"/>
        </dgm:presLayoutVars>
      </dgm:prSet>
      <dgm:spPr/>
    </dgm:pt>
  </dgm:ptLst>
  <dgm:cxnLst>
    <dgm:cxn modelId="{1B317C03-32FD-F349-89D1-31A7798437EF}" type="presOf" srcId="{D8C587C8-7F5B-3E44-9FB9-30DA5C702848}" destId="{5257341D-BCF7-FE47-A48D-70B1021D8695}" srcOrd="0" destOrd="0" presId="urn:microsoft.com/office/officeart/2005/8/layout/list1"/>
    <dgm:cxn modelId="{AFB2DF0C-1084-DD4D-A1CE-EAFADE013BA9}" type="presOf" srcId="{D7F871E1-E7C1-7A49-8ED2-A5AB34D6F1EA}" destId="{A0800635-E2A6-4A4C-91E7-176CE82FD505}" srcOrd="1" destOrd="0" presId="urn:microsoft.com/office/officeart/2005/8/layout/list1"/>
    <dgm:cxn modelId="{3D644A15-69C9-9449-8642-A8A827C25589}" srcId="{D7F871E1-E7C1-7A49-8ED2-A5AB34D6F1EA}" destId="{F8326234-45F6-874A-B9F5-84C1F607DA8D}" srcOrd="0" destOrd="0" parTransId="{E5D6912F-598B-ED4C-9588-C3160DB279D6}" sibTransId="{2A2F30BB-A1C5-0040-B3CC-AA09ECFC5C96}"/>
    <dgm:cxn modelId="{D0143F1A-E57A-6C41-A218-E88BB68100F1}" srcId="{A02C6979-A876-6646-8530-BFFC316E9E42}" destId="{D8C587C8-7F5B-3E44-9FB9-30DA5C702848}" srcOrd="1" destOrd="0" parTransId="{15D5B890-8D43-4945-9B67-CE75838F64E9}" sibTransId="{B4B96879-F41B-4A45-8F6E-C2EC2B7C206C}"/>
    <dgm:cxn modelId="{DDA12D2B-79FC-D04C-85D1-5215D8187C33}" srcId="{8D8C3518-6289-4E4C-82F7-120621E29318}" destId="{8D065FE8-2035-434A-8502-969301C3B84D}" srcOrd="0" destOrd="0" parTransId="{86EE4193-BCCD-DC41-A09B-1656B4B96860}" sibTransId="{82A9397B-EC1E-8D42-B44F-1F0B0223CBF5}"/>
    <dgm:cxn modelId="{8CC75832-37CD-C040-A16F-4AD142402CFF}" type="presOf" srcId="{F8326234-45F6-874A-B9F5-84C1F607DA8D}" destId="{177F75AB-8A40-7D42-A17B-C82114035D3D}" srcOrd="0" destOrd="0" presId="urn:microsoft.com/office/officeart/2005/8/layout/list1"/>
    <dgm:cxn modelId="{94EB745C-75F8-7448-8377-0910B42FEF15}" srcId="{A02C6979-A876-6646-8530-BFFC316E9E42}" destId="{D7F871E1-E7C1-7A49-8ED2-A5AB34D6F1EA}" srcOrd="0" destOrd="0" parTransId="{427BB016-86B5-4D4A-8194-4131BA4EB727}" sibTransId="{F9FCD210-04D1-1546-907A-CB90A4FC291E}"/>
    <dgm:cxn modelId="{A0924166-F10A-E54A-ADE2-77C0E3B77026}" type="presOf" srcId="{8D8C3518-6289-4E4C-82F7-120621E29318}" destId="{6B54B5C9-B92C-CC47-B457-4A4891F6E3B6}" srcOrd="0" destOrd="0" presId="urn:microsoft.com/office/officeart/2005/8/layout/list1"/>
    <dgm:cxn modelId="{4E6CA467-DDF2-9440-B1EF-02E1710DF6F4}" srcId="{8D8C3518-6289-4E4C-82F7-120621E29318}" destId="{F15FD252-DE00-5A42-811B-64DD0572C03A}" srcOrd="1" destOrd="0" parTransId="{39E0122F-8B19-CE4D-87D5-D1409D194C4C}" sibTransId="{2F7FEAB6-D64D-F247-AC39-7159958B1764}"/>
    <dgm:cxn modelId="{85048B6A-96B9-0F4B-927F-428E3AF42F15}" type="presOf" srcId="{A02C6979-A876-6646-8530-BFFC316E9E42}" destId="{5081D08C-884B-E042-A12D-D742A991894A}" srcOrd="0" destOrd="0" presId="urn:microsoft.com/office/officeart/2005/8/layout/list1"/>
    <dgm:cxn modelId="{D40D2E7B-39AA-1E4C-B975-EBBA6D4DB1F4}" type="presOf" srcId="{BCD258A1-3E81-504D-ABC1-D38731F23868}" destId="{04C23D15-55E3-4945-995E-F52C7DA3EAFB}" srcOrd="0" destOrd="2" presId="urn:microsoft.com/office/officeart/2005/8/layout/list1"/>
    <dgm:cxn modelId="{9353CB7E-0537-524C-B0AE-18536D573D90}" srcId="{D8C587C8-7F5B-3E44-9FB9-30DA5C702848}" destId="{7209B2F3-2D76-CD4A-945B-75E0EC62CB26}" srcOrd="0" destOrd="0" parTransId="{E676C259-83C0-B641-A9C1-E98CEF9293BD}" sibTransId="{CD9C39B9-02AC-B740-BCAE-9AF18581E8F8}"/>
    <dgm:cxn modelId="{9BEE7586-85F8-0C44-B64A-D5C8DD75D6EC}" srcId="{A02C6979-A876-6646-8530-BFFC316E9E42}" destId="{8D8C3518-6289-4E4C-82F7-120621E29318}" srcOrd="2" destOrd="0" parTransId="{902D77C1-4A7B-794D-AA6E-369F6AE3FD33}" sibTransId="{FACAA776-3F9D-074A-93B6-A087F35EDE00}"/>
    <dgm:cxn modelId="{ECC21B87-34BB-EC48-B646-046B8B9D78F5}" srcId="{D8C587C8-7F5B-3E44-9FB9-30DA5C702848}" destId="{00898532-1CF1-1642-9564-C31EE5BF86FA}" srcOrd="1" destOrd="0" parTransId="{631E1601-4586-094C-8A68-B8775308B3E0}" sibTransId="{64867213-6084-D846-AABC-E5240544F61C}"/>
    <dgm:cxn modelId="{364E8693-A2C8-B343-99E3-3EB580692328}" type="presOf" srcId="{F15FD252-DE00-5A42-811B-64DD0572C03A}" destId="{04C23D15-55E3-4945-995E-F52C7DA3EAFB}" srcOrd="0" destOrd="1" presId="urn:microsoft.com/office/officeart/2005/8/layout/list1"/>
    <dgm:cxn modelId="{415BD0A4-3B84-8A48-A377-2B7025C72A09}" type="presOf" srcId="{00898532-1CF1-1642-9564-C31EE5BF86FA}" destId="{E398CF92-B7FB-BA4B-AEC3-74D1497830AB}" srcOrd="0" destOrd="1" presId="urn:microsoft.com/office/officeart/2005/8/layout/list1"/>
    <dgm:cxn modelId="{966FB4B1-AF75-604E-8886-2AE0464D2DF7}" type="presOf" srcId="{D7F871E1-E7C1-7A49-8ED2-A5AB34D6F1EA}" destId="{29AE4DA2-0F49-1644-B35D-B727B903A3AE}" srcOrd="0" destOrd="0" presId="urn:microsoft.com/office/officeart/2005/8/layout/list1"/>
    <dgm:cxn modelId="{382C09B4-9036-7A49-9E88-24FBEE3CE43C}" type="presOf" srcId="{D8C587C8-7F5B-3E44-9FB9-30DA5C702848}" destId="{55795024-C8E0-B04F-A652-A5D1F3BD20BA}" srcOrd="1" destOrd="0" presId="urn:microsoft.com/office/officeart/2005/8/layout/list1"/>
    <dgm:cxn modelId="{0418E0BA-D591-664D-9CCC-12D24FE6EE14}" type="presOf" srcId="{7209B2F3-2D76-CD4A-945B-75E0EC62CB26}" destId="{E398CF92-B7FB-BA4B-AEC3-74D1497830AB}" srcOrd="0" destOrd="0" presId="urn:microsoft.com/office/officeart/2005/8/layout/list1"/>
    <dgm:cxn modelId="{2FD7D4C2-C1DB-F44A-97E6-B3EC02281A13}" type="presOf" srcId="{8D065FE8-2035-434A-8502-969301C3B84D}" destId="{04C23D15-55E3-4945-995E-F52C7DA3EAFB}" srcOrd="0" destOrd="0" presId="urn:microsoft.com/office/officeart/2005/8/layout/list1"/>
    <dgm:cxn modelId="{78DBFDC8-4E26-8145-A021-A68BA71A9D7D}" srcId="{8D8C3518-6289-4E4C-82F7-120621E29318}" destId="{BCD258A1-3E81-504D-ABC1-D38731F23868}" srcOrd="2" destOrd="0" parTransId="{ECDE03C5-DBD1-1F48-8BBF-A55D78BD48A7}" sibTransId="{1A19E6BB-BA96-D947-9F58-949F78D21EAE}"/>
    <dgm:cxn modelId="{9D5A47D4-EFE6-704D-B1D6-EA927D51E7AA}" type="presOf" srcId="{8D8C3518-6289-4E4C-82F7-120621E29318}" destId="{3F4B2081-BD2E-0140-A42E-F3809661A54C}" srcOrd="1" destOrd="0" presId="urn:microsoft.com/office/officeart/2005/8/layout/list1"/>
    <dgm:cxn modelId="{DDF6E356-5D23-0246-A17C-167A4F8979EC}" type="presParOf" srcId="{5081D08C-884B-E042-A12D-D742A991894A}" destId="{86408E5E-1FDB-444B-8871-C1FE5BAF9A55}" srcOrd="0" destOrd="0" presId="urn:microsoft.com/office/officeart/2005/8/layout/list1"/>
    <dgm:cxn modelId="{54853118-57B8-9E42-A929-06793672C504}" type="presParOf" srcId="{86408E5E-1FDB-444B-8871-C1FE5BAF9A55}" destId="{29AE4DA2-0F49-1644-B35D-B727B903A3AE}" srcOrd="0" destOrd="0" presId="urn:microsoft.com/office/officeart/2005/8/layout/list1"/>
    <dgm:cxn modelId="{CEC8C274-68ED-B34A-9B15-1A0553EC874F}" type="presParOf" srcId="{86408E5E-1FDB-444B-8871-C1FE5BAF9A55}" destId="{A0800635-E2A6-4A4C-91E7-176CE82FD505}" srcOrd="1" destOrd="0" presId="urn:microsoft.com/office/officeart/2005/8/layout/list1"/>
    <dgm:cxn modelId="{36CB7887-2D8E-1E4B-936D-6CDD89B850B4}" type="presParOf" srcId="{5081D08C-884B-E042-A12D-D742A991894A}" destId="{0D4A32E7-9E0E-F544-8AD0-5DD643AF549E}" srcOrd="1" destOrd="0" presId="urn:microsoft.com/office/officeart/2005/8/layout/list1"/>
    <dgm:cxn modelId="{0760182A-9204-C549-BDDB-2D41049ABFDB}" type="presParOf" srcId="{5081D08C-884B-E042-A12D-D742A991894A}" destId="{177F75AB-8A40-7D42-A17B-C82114035D3D}" srcOrd="2" destOrd="0" presId="urn:microsoft.com/office/officeart/2005/8/layout/list1"/>
    <dgm:cxn modelId="{C3DE22AE-8999-AA43-9DF1-3A3E655651B1}" type="presParOf" srcId="{5081D08C-884B-E042-A12D-D742A991894A}" destId="{E604B15F-7922-F948-84EA-828450BD57F5}" srcOrd="3" destOrd="0" presId="urn:microsoft.com/office/officeart/2005/8/layout/list1"/>
    <dgm:cxn modelId="{73BD4A6B-C384-274F-9580-8D3CF6F96BD0}" type="presParOf" srcId="{5081D08C-884B-E042-A12D-D742A991894A}" destId="{A1118118-97F6-8B47-BA7F-43FF2D661227}" srcOrd="4" destOrd="0" presId="urn:microsoft.com/office/officeart/2005/8/layout/list1"/>
    <dgm:cxn modelId="{EFCB3A0E-0F8A-5241-81A5-65A1AB4D71DD}" type="presParOf" srcId="{A1118118-97F6-8B47-BA7F-43FF2D661227}" destId="{5257341D-BCF7-FE47-A48D-70B1021D8695}" srcOrd="0" destOrd="0" presId="urn:microsoft.com/office/officeart/2005/8/layout/list1"/>
    <dgm:cxn modelId="{9122C03C-DA67-1B4E-B96D-D36495AA695D}" type="presParOf" srcId="{A1118118-97F6-8B47-BA7F-43FF2D661227}" destId="{55795024-C8E0-B04F-A652-A5D1F3BD20BA}" srcOrd="1" destOrd="0" presId="urn:microsoft.com/office/officeart/2005/8/layout/list1"/>
    <dgm:cxn modelId="{05B6A478-D040-7644-B57F-F5EC47753A32}" type="presParOf" srcId="{5081D08C-884B-E042-A12D-D742A991894A}" destId="{AAB98B01-91A4-7941-AEAE-99263A09F4F2}" srcOrd="5" destOrd="0" presId="urn:microsoft.com/office/officeart/2005/8/layout/list1"/>
    <dgm:cxn modelId="{CEAE2A93-656F-2C4D-B57E-6EB06AB1E206}" type="presParOf" srcId="{5081D08C-884B-E042-A12D-D742A991894A}" destId="{E398CF92-B7FB-BA4B-AEC3-74D1497830AB}" srcOrd="6" destOrd="0" presId="urn:microsoft.com/office/officeart/2005/8/layout/list1"/>
    <dgm:cxn modelId="{A34D1EC0-17A0-C84E-9C1F-84601D202360}" type="presParOf" srcId="{5081D08C-884B-E042-A12D-D742A991894A}" destId="{ABB5CF23-E2A9-9A4B-B776-C744CF61B205}" srcOrd="7" destOrd="0" presId="urn:microsoft.com/office/officeart/2005/8/layout/list1"/>
    <dgm:cxn modelId="{3B330496-3C36-4D4F-9575-9FD9D419DB3F}" type="presParOf" srcId="{5081D08C-884B-E042-A12D-D742A991894A}" destId="{293CD6E4-E888-1A44-A2D8-2D5E4794159B}" srcOrd="8" destOrd="0" presId="urn:microsoft.com/office/officeart/2005/8/layout/list1"/>
    <dgm:cxn modelId="{1AD568FA-2AD9-C343-8408-812510F2A700}" type="presParOf" srcId="{293CD6E4-E888-1A44-A2D8-2D5E4794159B}" destId="{6B54B5C9-B92C-CC47-B457-4A4891F6E3B6}" srcOrd="0" destOrd="0" presId="urn:microsoft.com/office/officeart/2005/8/layout/list1"/>
    <dgm:cxn modelId="{3DEB3F41-A17F-1141-9C8E-7D44C905170A}" type="presParOf" srcId="{293CD6E4-E888-1A44-A2D8-2D5E4794159B}" destId="{3F4B2081-BD2E-0140-A42E-F3809661A54C}" srcOrd="1" destOrd="0" presId="urn:microsoft.com/office/officeart/2005/8/layout/list1"/>
    <dgm:cxn modelId="{393FDAEE-721E-144B-AE0A-940372892381}" type="presParOf" srcId="{5081D08C-884B-E042-A12D-D742A991894A}" destId="{5A5B23B4-50DA-C444-8A93-84FD76C0B7F4}" srcOrd="9" destOrd="0" presId="urn:microsoft.com/office/officeart/2005/8/layout/list1"/>
    <dgm:cxn modelId="{0AAAF6C4-2163-2A45-A97B-842E47FB9B76}" type="presParOf" srcId="{5081D08C-884B-E042-A12D-D742A991894A}" destId="{04C23D15-55E3-4945-995E-F52C7DA3EAF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CB8D6F-58AD-964F-BCEC-DBDDF4419EF2}"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pl-PL"/>
        </a:p>
      </dgm:t>
    </dgm:pt>
    <dgm:pt modelId="{DDC5ADEC-F82E-F94E-994E-8289898959D4}">
      <dgm:prSet phldrT="[Tekst]"/>
      <dgm:spPr/>
      <dgm:t>
        <a:bodyPr/>
        <a:lstStyle/>
        <a:p>
          <a:r>
            <a:rPr lang="pl-PL" dirty="0"/>
            <a:t>Wyłączne prawo podmiotowe o skuteczności czasowej</a:t>
          </a:r>
        </a:p>
      </dgm:t>
    </dgm:pt>
    <dgm:pt modelId="{35EA3423-1D3F-954F-BE01-9042766A1402}" type="parTrans" cxnId="{5F1561F4-FADD-C446-945B-4C83EC1898C9}">
      <dgm:prSet/>
      <dgm:spPr/>
      <dgm:t>
        <a:bodyPr/>
        <a:lstStyle/>
        <a:p>
          <a:endParaRPr lang="pl-PL"/>
        </a:p>
      </dgm:t>
    </dgm:pt>
    <dgm:pt modelId="{3BF8A755-EFDE-3C45-ADFF-5FF3FF8ED1D3}" type="sibTrans" cxnId="{5F1561F4-FADD-C446-945B-4C83EC1898C9}">
      <dgm:prSet/>
      <dgm:spPr/>
      <dgm:t>
        <a:bodyPr/>
        <a:lstStyle/>
        <a:p>
          <a:endParaRPr lang="pl-PL"/>
        </a:p>
      </dgm:t>
    </dgm:pt>
    <dgm:pt modelId="{AF5C661E-34B8-CF49-9CD4-1791344A3A60}">
      <dgm:prSet phldrT="[Tekst]"/>
      <dgm:spPr/>
      <dgm:t>
        <a:bodyPr/>
        <a:lstStyle/>
        <a:p>
          <a:r>
            <a:rPr lang="pl-PL" dirty="0"/>
            <a:t>Wyłączne prawo podmiotowe o skuteczności terytorialnej</a:t>
          </a:r>
        </a:p>
      </dgm:t>
    </dgm:pt>
    <dgm:pt modelId="{4832517D-58C0-EF42-8C30-CCAC69DEBD6A}" type="parTrans" cxnId="{6000410C-4AE9-C24F-BB9A-B1E723B32B3B}">
      <dgm:prSet/>
      <dgm:spPr/>
      <dgm:t>
        <a:bodyPr/>
        <a:lstStyle/>
        <a:p>
          <a:endParaRPr lang="pl-PL"/>
        </a:p>
      </dgm:t>
    </dgm:pt>
    <dgm:pt modelId="{8B521C60-6B87-E34D-987E-786A4AB93A53}" type="sibTrans" cxnId="{6000410C-4AE9-C24F-BB9A-B1E723B32B3B}">
      <dgm:prSet/>
      <dgm:spPr/>
      <dgm:t>
        <a:bodyPr/>
        <a:lstStyle/>
        <a:p>
          <a:endParaRPr lang="pl-PL"/>
        </a:p>
      </dgm:t>
    </dgm:pt>
    <dgm:pt modelId="{F533BE5F-3670-754E-BE53-4237E67A40FE}" type="pres">
      <dgm:prSet presAssocID="{A2CB8D6F-58AD-964F-BCEC-DBDDF4419EF2}" presName="cycle" presStyleCnt="0">
        <dgm:presLayoutVars>
          <dgm:dir/>
          <dgm:resizeHandles val="exact"/>
        </dgm:presLayoutVars>
      </dgm:prSet>
      <dgm:spPr/>
    </dgm:pt>
    <dgm:pt modelId="{2986CA9E-A7DA-6143-B9B5-EC898B058540}" type="pres">
      <dgm:prSet presAssocID="{DDC5ADEC-F82E-F94E-994E-8289898959D4}" presName="arrow" presStyleLbl="node1" presStyleIdx="0" presStyleCnt="2" custRadScaleRad="199242" custRadScaleInc="-3807">
        <dgm:presLayoutVars>
          <dgm:bulletEnabled val="1"/>
        </dgm:presLayoutVars>
      </dgm:prSet>
      <dgm:spPr/>
    </dgm:pt>
    <dgm:pt modelId="{4450FC01-4F23-534B-AC05-EE99A9A21612}" type="pres">
      <dgm:prSet presAssocID="{AF5C661E-34B8-CF49-9CD4-1791344A3A60}" presName="arrow" presStyleLbl="node1" presStyleIdx="1" presStyleCnt="2">
        <dgm:presLayoutVars>
          <dgm:bulletEnabled val="1"/>
        </dgm:presLayoutVars>
      </dgm:prSet>
      <dgm:spPr/>
    </dgm:pt>
  </dgm:ptLst>
  <dgm:cxnLst>
    <dgm:cxn modelId="{E5D22605-C49C-7E44-92D8-233EA23B13BF}" type="presOf" srcId="{A2CB8D6F-58AD-964F-BCEC-DBDDF4419EF2}" destId="{F533BE5F-3670-754E-BE53-4237E67A40FE}" srcOrd="0" destOrd="0" presId="urn:microsoft.com/office/officeart/2005/8/layout/arrow1"/>
    <dgm:cxn modelId="{6000410C-4AE9-C24F-BB9A-B1E723B32B3B}" srcId="{A2CB8D6F-58AD-964F-BCEC-DBDDF4419EF2}" destId="{AF5C661E-34B8-CF49-9CD4-1791344A3A60}" srcOrd="1" destOrd="0" parTransId="{4832517D-58C0-EF42-8C30-CCAC69DEBD6A}" sibTransId="{8B521C60-6B87-E34D-987E-786A4AB93A53}"/>
    <dgm:cxn modelId="{5D417A9E-E4FA-F841-81F5-5A59C16F80DD}" type="presOf" srcId="{DDC5ADEC-F82E-F94E-994E-8289898959D4}" destId="{2986CA9E-A7DA-6143-B9B5-EC898B058540}" srcOrd="0" destOrd="0" presId="urn:microsoft.com/office/officeart/2005/8/layout/arrow1"/>
    <dgm:cxn modelId="{5F1561F4-FADD-C446-945B-4C83EC1898C9}" srcId="{A2CB8D6F-58AD-964F-BCEC-DBDDF4419EF2}" destId="{DDC5ADEC-F82E-F94E-994E-8289898959D4}" srcOrd="0" destOrd="0" parTransId="{35EA3423-1D3F-954F-BE01-9042766A1402}" sibTransId="{3BF8A755-EFDE-3C45-ADFF-5FF3FF8ED1D3}"/>
    <dgm:cxn modelId="{2E3F31FC-E1E3-DF42-BDE8-A928DAFF0826}" type="presOf" srcId="{AF5C661E-34B8-CF49-9CD4-1791344A3A60}" destId="{4450FC01-4F23-534B-AC05-EE99A9A21612}" srcOrd="0" destOrd="0" presId="urn:microsoft.com/office/officeart/2005/8/layout/arrow1"/>
    <dgm:cxn modelId="{5D9B0BC8-43F8-7C45-A525-2E9A5AA2027E}" type="presParOf" srcId="{F533BE5F-3670-754E-BE53-4237E67A40FE}" destId="{2986CA9E-A7DA-6143-B9B5-EC898B058540}" srcOrd="0" destOrd="0" presId="urn:microsoft.com/office/officeart/2005/8/layout/arrow1"/>
    <dgm:cxn modelId="{1A038F45-4883-E444-B365-D80452BA1332}" type="presParOf" srcId="{F533BE5F-3670-754E-BE53-4237E67A40FE}" destId="{4450FC01-4F23-534B-AC05-EE99A9A2161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764411-0B8F-B24D-B088-32553F55C14B}" type="doc">
      <dgm:prSet loTypeId="urn:microsoft.com/office/officeart/2005/8/layout/hList7" loCatId="list" qsTypeId="urn:microsoft.com/office/officeart/2005/8/quickstyle/simple1" qsCatId="simple" csTypeId="urn:microsoft.com/office/officeart/2018/5/colors/Iconchunking_neutralbg_colorful1" csCatId="colorful" phldr="1"/>
      <dgm:spPr/>
      <dgm:t>
        <a:bodyPr/>
        <a:lstStyle/>
        <a:p>
          <a:endParaRPr lang="pl-PL"/>
        </a:p>
      </dgm:t>
    </dgm:pt>
    <dgm:pt modelId="{5B7D9E1F-7704-4C4F-A4B3-C8849060F1A7}">
      <dgm:prSet/>
      <dgm:spPr/>
      <dgm:t>
        <a:bodyPr/>
        <a:lstStyle/>
        <a:p>
          <a:r>
            <a:rPr lang="pl-PL" dirty="0">
              <a:latin typeface="Aptos" panose="020B0004020202020204" pitchFamily="34" charset="0"/>
            </a:rPr>
            <a:t>posługiwanie się oznaczeniami rodzajowymi lub opisowymi, które składają się wyłącznie z elementów mogących służyć w obrocie do wskazania, w szczególności rodzaju towaru, jego pochodzenia, jakości, ilości, wartości, przeznaczenia, sposobu wytwarzania, składu, funkcji lub przydatności.</a:t>
          </a:r>
        </a:p>
      </dgm:t>
    </dgm:pt>
    <dgm:pt modelId="{FFA245CA-5BFA-D24E-84BD-15E85B080670}" type="parTrans" cxnId="{A81D7F67-FCBF-5F48-BF30-8FF4E1011C08}">
      <dgm:prSet/>
      <dgm:spPr/>
      <dgm:t>
        <a:bodyPr/>
        <a:lstStyle/>
        <a:p>
          <a:endParaRPr lang="pl-PL"/>
        </a:p>
      </dgm:t>
    </dgm:pt>
    <dgm:pt modelId="{F753E7A1-728C-FA41-A950-4A81AEE0830A}" type="sibTrans" cxnId="{A81D7F67-FCBF-5F48-BF30-8FF4E1011C08}">
      <dgm:prSet/>
      <dgm:spPr/>
      <dgm:t>
        <a:bodyPr/>
        <a:lstStyle/>
        <a:p>
          <a:endParaRPr lang="pl-PL"/>
        </a:p>
      </dgm:t>
    </dgm:pt>
    <dgm:pt modelId="{F63975B9-865A-4246-AD69-DFDB9747CFF7}">
      <dgm:prSet/>
      <dgm:spPr/>
      <dgm:t>
        <a:bodyPr/>
        <a:lstStyle/>
        <a:p>
          <a:r>
            <a:rPr lang="pl-PL" dirty="0">
              <a:latin typeface="Aptos" panose="020B0004020202020204" pitchFamily="34" charset="0"/>
            </a:rPr>
            <a:t>zgłoszenie do ochrony oznaczeń, które weszły do języka potocznego lub są zwyczajowo używane w uczciwych i utrwalonych praktykach handlowych</a:t>
          </a:r>
        </a:p>
      </dgm:t>
    </dgm:pt>
    <dgm:pt modelId="{00C97C30-40A2-B049-9106-C777A4EA5CA6}" type="parTrans" cxnId="{D92DEE33-24DC-9C4F-A078-B3A9AED96AC9}">
      <dgm:prSet/>
      <dgm:spPr/>
      <dgm:t>
        <a:bodyPr/>
        <a:lstStyle/>
        <a:p>
          <a:endParaRPr lang="pl-PL"/>
        </a:p>
      </dgm:t>
    </dgm:pt>
    <dgm:pt modelId="{13BC13F2-FFDA-FF47-97F8-7EA9BD58BA5E}" type="sibTrans" cxnId="{D92DEE33-24DC-9C4F-A078-B3A9AED96AC9}">
      <dgm:prSet/>
      <dgm:spPr/>
      <dgm:t>
        <a:bodyPr/>
        <a:lstStyle/>
        <a:p>
          <a:endParaRPr lang="pl-PL"/>
        </a:p>
      </dgm:t>
    </dgm:pt>
    <dgm:pt modelId="{CD36BD37-DA37-8B4B-926E-6276057F7546}">
      <dgm:prSet/>
      <dgm:spPr/>
      <dgm:t>
        <a:bodyPr/>
        <a:lstStyle/>
        <a:p>
          <a:r>
            <a:rPr lang="pl-PL" dirty="0">
              <a:latin typeface="Aptos" panose="020B0004020202020204" pitchFamily="34" charset="0"/>
            </a:rPr>
            <a:t>zgłoszenie znaku towarowego , który może ze swojej istoty wprowadzać odbiorców w błąd, w szczególności co do charakteru, jakości lub pochodzenia geograficznego towaru</a:t>
          </a:r>
        </a:p>
      </dgm:t>
    </dgm:pt>
    <dgm:pt modelId="{2C7AFD09-E203-C449-BFD1-A9EFA8CAFCD2}" type="parTrans" cxnId="{51E66F1C-DFBF-EF48-8F1C-61984C2760EA}">
      <dgm:prSet/>
      <dgm:spPr/>
      <dgm:t>
        <a:bodyPr/>
        <a:lstStyle/>
        <a:p>
          <a:endParaRPr lang="pl-PL"/>
        </a:p>
      </dgm:t>
    </dgm:pt>
    <dgm:pt modelId="{68DF7800-1968-7D41-AECE-054F93B873D5}" type="sibTrans" cxnId="{51E66F1C-DFBF-EF48-8F1C-61984C2760EA}">
      <dgm:prSet/>
      <dgm:spPr/>
      <dgm:t>
        <a:bodyPr/>
        <a:lstStyle/>
        <a:p>
          <a:endParaRPr lang="pl-PL"/>
        </a:p>
      </dgm:t>
    </dgm:pt>
    <dgm:pt modelId="{E78CC1CE-B984-C54B-87F4-40CC9C029D79}">
      <dgm:prSet/>
      <dgm:spPr/>
      <dgm:t>
        <a:bodyPr/>
        <a:lstStyle/>
        <a:p>
          <a:r>
            <a:rPr lang="pl-PL" dirty="0">
              <a:latin typeface="Aptos" panose="020B0004020202020204" pitchFamily="34" charset="0"/>
            </a:rPr>
            <a:t>naruszenie dobrych obyczajów</a:t>
          </a:r>
        </a:p>
      </dgm:t>
    </dgm:pt>
    <dgm:pt modelId="{FD8E526D-3085-1543-B61F-191B218F5365}" type="parTrans" cxnId="{40559A70-2BB7-FE43-A108-D42DBE908B09}">
      <dgm:prSet/>
      <dgm:spPr/>
      <dgm:t>
        <a:bodyPr/>
        <a:lstStyle/>
        <a:p>
          <a:endParaRPr lang="pl-PL"/>
        </a:p>
      </dgm:t>
    </dgm:pt>
    <dgm:pt modelId="{85B6A9C1-75D3-564B-B770-0A5B9B1B77F8}" type="sibTrans" cxnId="{40559A70-2BB7-FE43-A108-D42DBE908B09}">
      <dgm:prSet/>
      <dgm:spPr/>
      <dgm:t>
        <a:bodyPr/>
        <a:lstStyle/>
        <a:p>
          <a:endParaRPr lang="pl-PL"/>
        </a:p>
      </dgm:t>
    </dgm:pt>
    <dgm:pt modelId="{CD79B211-3655-894E-82F9-73C769C9BBD5}">
      <dgm:prSet/>
      <dgm:spPr/>
      <dgm:t>
        <a:bodyPr/>
        <a:lstStyle/>
        <a:p>
          <a:r>
            <a:rPr lang="pl-PL" dirty="0">
              <a:latin typeface="Aptos" panose="020B0004020202020204" pitchFamily="34" charset="0"/>
            </a:rPr>
            <a:t>sprzeczne z porządkiem publicznym</a:t>
          </a:r>
        </a:p>
      </dgm:t>
    </dgm:pt>
    <dgm:pt modelId="{6DCFF8F7-C70A-5543-8193-F3FB1AD523DB}" type="parTrans" cxnId="{7EE01F7B-DBB1-2544-9813-37BAB13FE03B}">
      <dgm:prSet/>
      <dgm:spPr/>
      <dgm:t>
        <a:bodyPr/>
        <a:lstStyle/>
        <a:p>
          <a:endParaRPr lang="pl-PL"/>
        </a:p>
      </dgm:t>
    </dgm:pt>
    <dgm:pt modelId="{071CD805-686E-F142-8A7B-E552A2B33FDA}" type="sibTrans" cxnId="{7EE01F7B-DBB1-2544-9813-37BAB13FE03B}">
      <dgm:prSet/>
      <dgm:spPr/>
      <dgm:t>
        <a:bodyPr/>
        <a:lstStyle/>
        <a:p>
          <a:endParaRPr lang="pl-PL"/>
        </a:p>
      </dgm:t>
    </dgm:pt>
    <dgm:pt modelId="{0BECF634-DD16-7E40-8B8A-182D4E45470C}" type="pres">
      <dgm:prSet presAssocID="{95764411-0B8F-B24D-B088-32553F55C14B}" presName="Name0" presStyleCnt="0">
        <dgm:presLayoutVars>
          <dgm:dir/>
          <dgm:resizeHandles val="exact"/>
        </dgm:presLayoutVars>
      </dgm:prSet>
      <dgm:spPr/>
    </dgm:pt>
    <dgm:pt modelId="{BB734BBC-7B86-644C-8956-95E73E6008E7}" type="pres">
      <dgm:prSet presAssocID="{95764411-0B8F-B24D-B088-32553F55C14B}" presName="fgShape" presStyleLbl="fgShp" presStyleIdx="0" presStyleCnt="1"/>
      <dgm:spPr/>
    </dgm:pt>
    <dgm:pt modelId="{B291E0C7-E010-5C40-AAC0-7371CED7A03C}" type="pres">
      <dgm:prSet presAssocID="{95764411-0B8F-B24D-B088-32553F55C14B}" presName="linComp" presStyleCnt="0"/>
      <dgm:spPr/>
    </dgm:pt>
    <dgm:pt modelId="{3F7F0F86-9671-8542-9ACB-BBF55F1A4FAD}" type="pres">
      <dgm:prSet presAssocID="{5B7D9E1F-7704-4C4F-A4B3-C8849060F1A7}" presName="compNode" presStyleCnt="0"/>
      <dgm:spPr/>
    </dgm:pt>
    <dgm:pt modelId="{54E3F1B1-4E7C-0E42-BB7D-4CC7D0A0808B}" type="pres">
      <dgm:prSet presAssocID="{5B7D9E1F-7704-4C4F-A4B3-C8849060F1A7}" presName="bkgdShape" presStyleLbl="node1" presStyleIdx="0" presStyleCnt="5"/>
      <dgm:spPr/>
    </dgm:pt>
    <dgm:pt modelId="{F66EDAE4-96FD-CC4A-9F3E-B0881C09853F}" type="pres">
      <dgm:prSet presAssocID="{5B7D9E1F-7704-4C4F-A4B3-C8849060F1A7}" presName="nodeTx" presStyleLbl="node1" presStyleIdx="0" presStyleCnt="5">
        <dgm:presLayoutVars>
          <dgm:bulletEnabled val="1"/>
        </dgm:presLayoutVars>
      </dgm:prSet>
      <dgm:spPr/>
    </dgm:pt>
    <dgm:pt modelId="{CDB86E09-44F0-634C-98F8-C7B129B44594}" type="pres">
      <dgm:prSet presAssocID="{5B7D9E1F-7704-4C4F-A4B3-C8849060F1A7}" presName="invisiNode" presStyleLbl="node1" presStyleIdx="0" presStyleCnt="5"/>
      <dgm:spPr/>
    </dgm:pt>
    <dgm:pt modelId="{4F0CC9F7-0A1F-0742-9283-FDB3A65EA1D2}" type="pres">
      <dgm:prSet presAssocID="{5B7D9E1F-7704-4C4F-A4B3-C8849060F1A7}"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67E18742-B32E-BF4E-9E7F-36FFC756C87C}" type="pres">
      <dgm:prSet presAssocID="{F753E7A1-728C-FA41-A950-4A81AEE0830A}" presName="sibTrans" presStyleLbl="sibTrans2D1" presStyleIdx="0" presStyleCnt="0"/>
      <dgm:spPr/>
    </dgm:pt>
    <dgm:pt modelId="{03F709E8-E472-954C-9260-A727DDAE6E90}" type="pres">
      <dgm:prSet presAssocID="{F63975B9-865A-4246-AD69-DFDB9747CFF7}" presName="compNode" presStyleCnt="0"/>
      <dgm:spPr/>
    </dgm:pt>
    <dgm:pt modelId="{6F4407E4-75BA-D740-893B-DFEA3BBB8BB6}" type="pres">
      <dgm:prSet presAssocID="{F63975B9-865A-4246-AD69-DFDB9747CFF7}" presName="bkgdShape" presStyleLbl="node1" presStyleIdx="1" presStyleCnt="5"/>
      <dgm:spPr/>
    </dgm:pt>
    <dgm:pt modelId="{F741FBE4-8BCB-294C-AAD9-1A2E83218E81}" type="pres">
      <dgm:prSet presAssocID="{F63975B9-865A-4246-AD69-DFDB9747CFF7}" presName="nodeTx" presStyleLbl="node1" presStyleIdx="1" presStyleCnt="5">
        <dgm:presLayoutVars>
          <dgm:bulletEnabled val="1"/>
        </dgm:presLayoutVars>
      </dgm:prSet>
      <dgm:spPr/>
    </dgm:pt>
    <dgm:pt modelId="{10F3DAD6-443C-E242-B6AD-50F4C3DA4596}" type="pres">
      <dgm:prSet presAssocID="{F63975B9-865A-4246-AD69-DFDB9747CFF7}" presName="invisiNode" presStyleLbl="node1" presStyleIdx="1" presStyleCnt="5"/>
      <dgm:spPr/>
    </dgm:pt>
    <dgm:pt modelId="{4AA00DC4-0F5D-BB40-9E59-56746AEE2486}" type="pres">
      <dgm:prSet presAssocID="{F63975B9-865A-4246-AD69-DFDB9747CFF7}"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dgm:spPr>
    </dgm:pt>
    <dgm:pt modelId="{E5E51756-8323-1449-BD87-505D8368A863}" type="pres">
      <dgm:prSet presAssocID="{13BC13F2-FFDA-FF47-97F8-7EA9BD58BA5E}" presName="sibTrans" presStyleLbl="sibTrans2D1" presStyleIdx="0" presStyleCnt="0"/>
      <dgm:spPr/>
    </dgm:pt>
    <dgm:pt modelId="{CBCF63DD-8D8F-524E-81A3-DB33FB156232}" type="pres">
      <dgm:prSet presAssocID="{CD36BD37-DA37-8B4B-926E-6276057F7546}" presName="compNode" presStyleCnt="0"/>
      <dgm:spPr/>
    </dgm:pt>
    <dgm:pt modelId="{9E8123AA-9E07-3B4E-BD56-DB7F7279196D}" type="pres">
      <dgm:prSet presAssocID="{CD36BD37-DA37-8B4B-926E-6276057F7546}" presName="bkgdShape" presStyleLbl="node1" presStyleIdx="2" presStyleCnt="5"/>
      <dgm:spPr/>
    </dgm:pt>
    <dgm:pt modelId="{B39470AF-F1EC-524F-AA31-CD4D5EA884CC}" type="pres">
      <dgm:prSet presAssocID="{CD36BD37-DA37-8B4B-926E-6276057F7546}" presName="nodeTx" presStyleLbl="node1" presStyleIdx="2" presStyleCnt="5">
        <dgm:presLayoutVars>
          <dgm:bulletEnabled val="1"/>
        </dgm:presLayoutVars>
      </dgm:prSet>
      <dgm:spPr/>
    </dgm:pt>
    <dgm:pt modelId="{C9317F43-2C2C-1B46-9D9B-8E66FF7FB0B3}" type="pres">
      <dgm:prSet presAssocID="{CD36BD37-DA37-8B4B-926E-6276057F7546}" presName="invisiNode" presStyleLbl="node1" presStyleIdx="2" presStyleCnt="5"/>
      <dgm:spPr/>
    </dgm:pt>
    <dgm:pt modelId="{8B37206B-E728-A448-9A95-A6E17223C59D}" type="pres">
      <dgm:prSet presAssocID="{CD36BD37-DA37-8B4B-926E-6276057F7546}"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5491056F-5735-1C4E-89E4-C281F043EBD1}" type="pres">
      <dgm:prSet presAssocID="{68DF7800-1968-7D41-AECE-054F93B873D5}" presName="sibTrans" presStyleLbl="sibTrans2D1" presStyleIdx="0" presStyleCnt="0"/>
      <dgm:spPr/>
    </dgm:pt>
    <dgm:pt modelId="{47AD83EC-009A-5B4C-AFEE-5687C36DBAC3}" type="pres">
      <dgm:prSet presAssocID="{E78CC1CE-B984-C54B-87F4-40CC9C029D79}" presName="compNode" presStyleCnt="0"/>
      <dgm:spPr/>
    </dgm:pt>
    <dgm:pt modelId="{8E3F5DFA-8EFB-DF4F-8F3C-64131EB4DACA}" type="pres">
      <dgm:prSet presAssocID="{E78CC1CE-B984-C54B-87F4-40CC9C029D79}" presName="bkgdShape" presStyleLbl="node1" presStyleIdx="3" presStyleCnt="5"/>
      <dgm:spPr/>
    </dgm:pt>
    <dgm:pt modelId="{1D98EE31-1D4A-3144-8DFA-EE2E0A96BC2F}" type="pres">
      <dgm:prSet presAssocID="{E78CC1CE-B984-C54B-87F4-40CC9C029D79}" presName="nodeTx" presStyleLbl="node1" presStyleIdx="3" presStyleCnt="5">
        <dgm:presLayoutVars>
          <dgm:bulletEnabled val="1"/>
        </dgm:presLayoutVars>
      </dgm:prSet>
      <dgm:spPr/>
    </dgm:pt>
    <dgm:pt modelId="{D59D9121-B93D-D44D-97F9-09A070C84DAB}" type="pres">
      <dgm:prSet presAssocID="{E78CC1CE-B984-C54B-87F4-40CC9C029D79}" presName="invisiNode" presStyleLbl="node1" presStyleIdx="3" presStyleCnt="5"/>
      <dgm:spPr/>
    </dgm:pt>
    <dgm:pt modelId="{D113F0DA-D250-1E46-9C39-E0A6F9E3A769}" type="pres">
      <dgm:prSet presAssocID="{E78CC1CE-B984-C54B-87F4-40CC9C029D79}"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D1CBA75D-0680-454B-9A93-098015CDCCAA}" type="pres">
      <dgm:prSet presAssocID="{85B6A9C1-75D3-564B-B770-0A5B9B1B77F8}" presName="sibTrans" presStyleLbl="sibTrans2D1" presStyleIdx="0" presStyleCnt="0"/>
      <dgm:spPr/>
    </dgm:pt>
    <dgm:pt modelId="{F9BDDFB1-2134-7544-B1A0-3CD3BBF1D20E}" type="pres">
      <dgm:prSet presAssocID="{CD79B211-3655-894E-82F9-73C769C9BBD5}" presName="compNode" presStyleCnt="0"/>
      <dgm:spPr/>
    </dgm:pt>
    <dgm:pt modelId="{FD1FB348-93E1-7C4A-BD58-849AF459F595}" type="pres">
      <dgm:prSet presAssocID="{CD79B211-3655-894E-82F9-73C769C9BBD5}" presName="bkgdShape" presStyleLbl="node1" presStyleIdx="4" presStyleCnt="5"/>
      <dgm:spPr/>
    </dgm:pt>
    <dgm:pt modelId="{1F097AAC-CBEF-C940-9474-A609DBFAA7DF}" type="pres">
      <dgm:prSet presAssocID="{CD79B211-3655-894E-82F9-73C769C9BBD5}" presName="nodeTx" presStyleLbl="node1" presStyleIdx="4" presStyleCnt="5">
        <dgm:presLayoutVars>
          <dgm:bulletEnabled val="1"/>
        </dgm:presLayoutVars>
      </dgm:prSet>
      <dgm:spPr/>
    </dgm:pt>
    <dgm:pt modelId="{9E393031-603B-4747-B0C8-483D858B1E6A}" type="pres">
      <dgm:prSet presAssocID="{CD79B211-3655-894E-82F9-73C769C9BBD5}" presName="invisiNode" presStyleLbl="node1" presStyleIdx="4" presStyleCnt="5"/>
      <dgm:spPr/>
    </dgm:pt>
    <dgm:pt modelId="{0D38636B-521B-0F44-9D82-6E8974C43D2A}" type="pres">
      <dgm:prSet presAssocID="{CD79B211-3655-894E-82F9-73C769C9BBD5}"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Lst>
  <dgm:cxnLst>
    <dgm:cxn modelId="{51E66F1C-DFBF-EF48-8F1C-61984C2760EA}" srcId="{95764411-0B8F-B24D-B088-32553F55C14B}" destId="{CD36BD37-DA37-8B4B-926E-6276057F7546}" srcOrd="2" destOrd="0" parTransId="{2C7AFD09-E203-C449-BFD1-A9EFA8CAFCD2}" sibTransId="{68DF7800-1968-7D41-AECE-054F93B873D5}"/>
    <dgm:cxn modelId="{D92DEE33-24DC-9C4F-A078-B3A9AED96AC9}" srcId="{95764411-0B8F-B24D-B088-32553F55C14B}" destId="{F63975B9-865A-4246-AD69-DFDB9747CFF7}" srcOrd="1" destOrd="0" parTransId="{00C97C30-40A2-B049-9106-C777A4EA5CA6}" sibTransId="{13BC13F2-FFDA-FF47-97F8-7EA9BD58BA5E}"/>
    <dgm:cxn modelId="{B3C88F34-0208-0B45-B1E5-7C0020D8962F}" type="presOf" srcId="{85B6A9C1-75D3-564B-B770-0A5B9B1B77F8}" destId="{D1CBA75D-0680-454B-9A93-098015CDCCAA}" srcOrd="0" destOrd="0" presId="urn:microsoft.com/office/officeart/2005/8/layout/hList7"/>
    <dgm:cxn modelId="{5EBC163B-EEA6-A74A-932B-F09F5B04C19D}" type="presOf" srcId="{E78CC1CE-B984-C54B-87F4-40CC9C029D79}" destId="{1D98EE31-1D4A-3144-8DFA-EE2E0A96BC2F}" srcOrd="1" destOrd="0" presId="urn:microsoft.com/office/officeart/2005/8/layout/hList7"/>
    <dgm:cxn modelId="{79DA2F3F-15F8-AD42-9909-D217B9ACEC20}" type="presOf" srcId="{13BC13F2-FFDA-FF47-97F8-7EA9BD58BA5E}" destId="{E5E51756-8323-1449-BD87-505D8368A863}" srcOrd="0" destOrd="0" presId="urn:microsoft.com/office/officeart/2005/8/layout/hList7"/>
    <dgm:cxn modelId="{6EEDFD48-3325-5B42-BF63-5DD4EC2B3BD0}" type="presOf" srcId="{CD79B211-3655-894E-82F9-73C769C9BBD5}" destId="{FD1FB348-93E1-7C4A-BD58-849AF459F595}" srcOrd="0" destOrd="0" presId="urn:microsoft.com/office/officeart/2005/8/layout/hList7"/>
    <dgm:cxn modelId="{9CDB4D49-2261-4D47-8E49-AAFBB6C0C5F4}" type="presOf" srcId="{5B7D9E1F-7704-4C4F-A4B3-C8849060F1A7}" destId="{54E3F1B1-4E7C-0E42-BB7D-4CC7D0A0808B}" srcOrd="0" destOrd="0" presId="urn:microsoft.com/office/officeart/2005/8/layout/hList7"/>
    <dgm:cxn modelId="{D2182358-F633-EC4C-B8C8-14F436AC49F9}" type="presOf" srcId="{F63975B9-865A-4246-AD69-DFDB9747CFF7}" destId="{6F4407E4-75BA-D740-893B-DFEA3BBB8BB6}" srcOrd="0" destOrd="0" presId="urn:microsoft.com/office/officeart/2005/8/layout/hList7"/>
    <dgm:cxn modelId="{E8781B5E-452A-AE46-B442-3D484F3E7B7A}" type="presOf" srcId="{CD36BD37-DA37-8B4B-926E-6276057F7546}" destId="{9E8123AA-9E07-3B4E-BD56-DB7F7279196D}" srcOrd="0" destOrd="0" presId="urn:microsoft.com/office/officeart/2005/8/layout/hList7"/>
    <dgm:cxn modelId="{A9144D64-8263-D94D-A19A-D340B336A5D2}" type="presOf" srcId="{CD79B211-3655-894E-82F9-73C769C9BBD5}" destId="{1F097AAC-CBEF-C940-9474-A609DBFAA7DF}" srcOrd="1" destOrd="0" presId="urn:microsoft.com/office/officeart/2005/8/layout/hList7"/>
    <dgm:cxn modelId="{A81D7F67-FCBF-5F48-BF30-8FF4E1011C08}" srcId="{95764411-0B8F-B24D-B088-32553F55C14B}" destId="{5B7D9E1F-7704-4C4F-A4B3-C8849060F1A7}" srcOrd="0" destOrd="0" parTransId="{FFA245CA-5BFA-D24E-84BD-15E85B080670}" sibTransId="{F753E7A1-728C-FA41-A950-4A81AEE0830A}"/>
    <dgm:cxn modelId="{40559A70-2BB7-FE43-A108-D42DBE908B09}" srcId="{95764411-0B8F-B24D-B088-32553F55C14B}" destId="{E78CC1CE-B984-C54B-87F4-40CC9C029D79}" srcOrd="3" destOrd="0" parTransId="{FD8E526D-3085-1543-B61F-191B218F5365}" sibTransId="{85B6A9C1-75D3-564B-B770-0A5B9B1B77F8}"/>
    <dgm:cxn modelId="{27482971-A4FD-C640-B76F-76FF1AA9A62D}" type="presOf" srcId="{5B7D9E1F-7704-4C4F-A4B3-C8849060F1A7}" destId="{F66EDAE4-96FD-CC4A-9F3E-B0881C09853F}" srcOrd="1" destOrd="0" presId="urn:microsoft.com/office/officeart/2005/8/layout/hList7"/>
    <dgm:cxn modelId="{7EE01F7B-DBB1-2544-9813-37BAB13FE03B}" srcId="{95764411-0B8F-B24D-B088-32553F55C14B}" destId="{CD79B211-3655-894E-82F9-73C769C9BBD5}" srcOrd="4" destOrd="0" parTransId="{6DCFF8F7-C70A-5543-8193-F3FB1AD523DB}" sibTransId="{071CD805-686E-F142-8A7B-E552A2B33FDA}"/>
    <dgm:cxn modelId="{930E0DA4-9E49-DF44-A8C7-DB0369A8477B}" type="presOf" srcId="{68DF7800-1968-7D41-AECE-054F93B873D5}" destId="{5491056F-5735-1C4E-89E4-C281F043EBD1}" srcOrd="0" destOrd="0" presId="urn:microsoft.com/office/officeart/2005/8/layout/hList7"/>
    <dgm:cxn modelId="{69757DA8-6EBF-3249-A371-3F8CA258B0AE}" type="presOf" srcId="{E78CC1CE-B984-C54B-87F4-40CC9C029D79}" destId="{8E3F5DFA-8EFB-DF4F-8F3C-64131EB4DACA}" srcOrd="0" destOrd="0" presId="urn:microsoft.com/office/officeart/2005/8/layout/hList7"/>
    <dgm:cxn modelId="{9B38FEC7-ABAF-B54A-90E0-B3A1F88CF538}" type="presOf" srcId="{CD36BD37-DA37-8B4B-926E-6276057F7546}" destId="{B39470AF-F1EC-524F-AA31-CD4D5EA884CC}" srcOrd="1" destOrd="0" presId="urn:microsoft.com/office/officeart/2005/8/layout/hList7"/>
    <dgm:cxn modelId="{A2A073C9-3E7B-CE48-AFA4-ABBE8F959A8F}" type="presOf" srcId="{95764411-0B8F-B24D-B088-32553F55C14B}" destId="{0BECF634-DD16-7E40-8B8A-182D4E45470C}" srcOrd="0" destOrd="0" presId="urn:microsoft.com/office/officeart/2005/8/layout/hList7"/>
    <dgm:cxn modelId="{3B76E3D5-2824-944A-A64D-F9C1DAC9CC19}" type="presOf" srcId="{F753E7A1-728C-FA41-A950-4A81AEE0830A}" destId="{67E18742-B32E-BF4E-9E7F-36FFC756C87C}" srcOrd="0" destOrd="0" presId="urn:microsoft.com/office/officeart/2005/8/layout/hList7"/>
    <dgm:cxn modelId="{69117CE3-EF6C-BE4F-85EC-34117F2A0ED9}" type="presOf" srcId="{F63975B9-865A-4246-AD69-DFDB9747CFF7}" destId="{F741FBE4-8BCB-294C-AAD9-1A2E83218E81}" srcOrd="1" destOrd="0" presId="urn:microsoft.com/office/officeart/2005/8/layout/hList7"/>
    <dgm:cxn modelId="{31976989-C7A7-3141-9EA7-1B3805FCAD4A}" type="presParOf" srcId="{0BECF634-DD16-7E40-8B8A-182D4E45470C}" destId="{BB734BBC-7B86-644C-8956-95E73E6008E7}" srcOrd="0" destOrd="0" presId="urn:microsoft.com/office/officeart/2005/8/layout/hList7"/>
    <dgm:cxn modelId="{475F1E3B-D4C8-0C46-948E-867F7AB74D66}" type="presParOf" srcId="{0BECF634-DD16-7E40-8B8A-182D4E45470C}" destId="{B291E0C7-E010-5C40-AAC0-7371CED7A03C}" srcOrd="1" destOrd="0" presId="urn:microsoft.com/office/officeart/2005/8/layout/hList7"/>
    <dgm:cxn modelId="{8A7A3E17-7D18-294C-89E2-516400658B53}" type="presParOf" srcId="{B291E0C7-E010-5C40-AAC0-7371CED7A03C}" destId="{3F7F0F86-9671-8542-9ACB-BBF55F1A4FAD}" srcOrd="0" destOrd="0" presId="urn:microsoft.com/office/officeart/2005/8/layout/hList7"/>
    <dgm:cxn modelId="{82F1FA0B-F984-5446-B1B2-0338C9EF520C}" type="presParOf" srcId="{3F7F0F86-9671-8542-9ACB-BBF55F1A4FAD}" destId="{54E3F1B1-4E7C-0E42-BB7D-4CC7D0A0808B}" srcOrd="0" destOrd="0" presId="urn:microsoft.com/office/officeart/2005/8/layout/hList7"/>
    <dgm:cxn modelId="{1F47A2A8-5573-F64D-9D02-4C0012777136}" type="presParOf" srcId="{3F7F0F86-9671-8542-9ACB-BBF55F1A4FAD}" destId="{F66EDAE4-96FD-CC4A-9F3E-B0881C09853F}" srcOrd="1" destOrd="0" presId="urn:microsoft.com/office/officeart/2005/8/layout/hList7"/>
    <dgm:cxn modelId="{34877A97-B336-9640-83F4-B2B04F74D3AB}" type="presParOf" srcId="{3F7F0F86-9671-8542-9ACB-BBF55F1A4FAD}" destId="{CDB86E09-44F0-634C-98F8-C7B129B44594}" srcOrd="2" destOrd="0" presId="urn:microsoft.com/office/officeart/2005/8/layout/hList7"/>
    <dgm:cxn modelId="{F485B9D7-41EF-2749-8AAD-773C9CE9BE36}" type="presParOf" srcId="{3F7F0F86-9671-8542-9ACB-BBF55F1A4FAD}" destId="{4F0CC9F7-0A1F-0742-9283-FDB3A65EA1D2}" srcOrd="3" destOrd="0" presId="urn:microsoft.com/office/officeart/2005/8/layout/hList7"/>
    <dgm:cxn modelId="{C3F176C0-E6B3-9C41-8A06-3AD7F453866F}" type="presParOf" srcId="{B291E0C7-E010-5C40-AAC0-7371CED7A03C}" destId="{67E18742-B32E-BF4E-9E7F-36FFC756C87C}" srcOrd="1" destOrd="0" presId="urn:microsoft.com/office/officeart/2005/8/layout/hList7"/>
    <dgm:cxn modelId="{C4B1A88A-FCCE-9843-AD71-771078AF76B9}" type="presParOf" srcId="{B291E0C7-E010-5C40-AAC0-7371CED7A03C}" destId="{03F709E8-E472-954C-9260-A727DDAE6E90}" srcOrd="2" destOrd="0" presId="urn:microsoft.com/office/officeart/2005/8/layout/hList7"/>
    <dgm:cxn modelId="{AD87766F-89E8-7B42-9F35-58CC8FB53A35}" type="presParOf" srcId="{03F709E8-E472-954C-9260-A727DDAE6E90}" destId="{6F4407E4-75BA-D740-893B-DFEA3BBB8BB6}" srcOrd="0" destOrd="0" presId="urn:microsoft.com/office/officeart/2005/8/layout/hList7"/>
    <dgm:cxn modelId="{34DE2249-5ABD-9241-A3FC-2B855F3E1ADD}" type="presParOf" srcId="{03F709E8-E472-954C-9260-A727DDAE6E90}" destId="{F741FBE4-8BCB-294C-AAD9-1A2E83218E81}" srcOrd="1" destOrd="0" presId="urn:microsoft.com/office/officeart/2005/8/layout/hList7"/>
    <dgm:cxn modelId="{B881935A-698E-324E-BAA6-588C5844CA07}" type="presParOf" srcId="{03F709E8-E472-954C-9260-A727DDAE6E90}" destId="{10F3DAD6-443C-E242-B6AD-50F4C3DA4596}" srcOrd="2" destOrd="0" presId="urn:microsoft.com/office/officeart/2005/8/layout/hList7"/>
    <dgm:cxn modelId="{622B20C4-44FD-234A-9EF4-7C8275EA93FA}" type="presParOf" srcId="{03F709E8-E472-954C-9260-A727DDAE6E90}" destId="{4AA00DC4-0F5D-BB40-9E59-56746AEE2486}" srcOrd="3" destOrd="0" presId="urn:microsoft.com/office/officeart/2005/8/layout/hList7"/>
    <dgm:cxn modelId="{AF4DB360-3C8B-624D-8C6D-BCB59DF4067E}" type="presParOf" srcId="{B291E0C7-E010-5C40-AAC0-7371CED7A03C}" destId="{E5E51756-8323-1449-BD87-505D8368A863}" srcOrd="3" destOrd="0" presId="urn:microsoft.com/office/officeart/2005/8/layout/hList7"/>
    <dgm:cxn modelId="{02EC96AF-C686-764E-9AA0-7728FD444D86}" type="presParOf" srcId="{B291E0C7-E010-5C40-AAC0-7371CED7A03C}" destId="{CBCF63DD-8D8F-524E-81A3-DB33FB156232}" srcOrd="4" destOrd="0" presId="urn:microsoft.com/office/officeart/2005/8/layout/hList7"/>
    <dgm:cxn modelId="{85E5A953-1621-CB4C-A46F-973BEA21A9C1}" type="presParOf" srcId="{CBCF63DD-8D8F-524E-81A3-DB33FB156232}" destId="{9E8123AA-9E07-3B4E-BD56-DB7F7279196D}" srcOrd="0" destOrd="0" presId="urn:microsoft.com/office/officeart/2005/8/layout/hList7"/>
    <dgm:cxn modelId="{7F2AA471-E575-4945-BB0B-3458E43D28BD}" type="presParOf" srcId="{CBCF63DD-8D8F-524E-81A3-DB33FB156232}" destId="{B39470AF-F1EC-524F-AA31-CD4D5EA884CC}" srcOrd="1" destOrd="0" presId="urn:microsoft.com/office/officeart/2005/8/layout/hList7"/>
    <dgm:cxn modelId="{F586D331-DF4D-3643-8FF3-F28FB7DA59DD}" type="presParOf" srcId="{CBCF63DD-8D8F-524E-81A3-DB33FB156232}" destId="{C9317F43-2C2C-1B46-9D9B-8E66FF7FB0B3}" srcOrd="2" destOrd="0" presId="urn:microsoft.com/office/officeart/2005/8/layout/hList7"/>
    <dgm:cxn modelId="{E5987FD9-3D85-9C48-B6A2-503688020068}" type="presParOf" srcId="{CBCF63DD-8D8F-524E-81A3-DB33FB156232}" destId="{8B37206B-E728-A448-9A95-A6E17223C59D}" srcOrd="3" destOrd="0" presId="urn:microsoft.com/office/officeart/2005/8/layout/hList7"/>
    <dgm:cxn modelId="{733B6251-E602-DD41-82A6-AAF7F65E3532}" type="presParOf" srcId="{B291E0C7-E010-5C40-AAC0-7371CED7A03C}" destId="{5491056F-5735-1C4E-89E4-C281F043EBD1}" srcOrd="5" destOrd="0" presId="urn:microsoft.com/office/officeart/2005/8/layout/hList7"/>
    <dgm:cxn modelId="{9361FCE9-0E6C-D74E-B4BD-A4E70097F4E6}" type="presParOf" srcId="{B291E0C7-E010-5C40-AAC0-7371CED7A03C}" destId="{47AD83EC-009A-5B4C-AFEE-5687C36DBAC3}" srcOrd="6" destOrd="0" presId="urn:microsoft.com/office/officeart/2005/8/layout/hList7"/>
    <dgm:cxn modelId="{7E17A2E0-4350-7B4C-86DF-E9570194C447}" type="presParOf" srcId="{47AD83EC-009A-5B4C-AFEE-5687C36DBAC3}" destId="{8E3F5DFA-8EFB-DF4F-8F3C-64131EB4DACA}" srcOrd="0" destOrd="0" presId="urn:microsoft.com/office/officeart/2005/8/layout/hList7"/>
    <dgm:cxn modelId="{6FF53887-9BD1-9847-98B2-B871505420FA}" type="presParOf" srcId="{47AD83EC-009A-5B4C-AFEE-5687C36DBAC3}" destId="{1D98EE31-1D4A-3144-8DFA-EE2E0A96BC2F}" srcOrd="1" destOrd="0" presId="urn:microsoft.com/office/officeart/2005/8/layout/hList7"/>
    <dgm:cxn modelId="{C7E5952E-A0E7-8A44-AE22-41F2F369D99A}" type="presParOf" srcId="{47AD83EC-009A-5B4C-AFEE-5687C36DBAC3}" destId="{D59D9121-B93D-D44D-97F9-09A070C84DAB}" srcOrd="2" destOrd="0" presId="urn:microsoft.com/office/officeart/2005/8/layout/hList7"/>
    <dgm:cxn modelId="{71AF6A6C-45F7-F741-8845-C84D04A5966F}" type="presParOf" srcId="{47AD83EC-009A-5B4C-AFEE-5687C36DBAC3}" destId="{D113F0DA-D250-1E46-9C39-E0A6F9E3A769}" srcOrd="3" destOrd="0" presId="urn:microsoft.com/office/officeart/2005/8/layout/hList7"/>
    <dgm:cxn modelId="{780E9CA4-6979-044C-8272-7A9BA3E3148D}" type="presParOf" srcId="{B291E0C7-E010-5C40-AAC0-7371CED7A03C}" destId="{D1CBA75D-0680-454B-9A93-098015CDCCAA}" srcOrd="7" destOrd="0" presId="urn:microsoft.com/office/officeart/2005/8/layout/hList7"/>
    <dgm:cxn modelId="{5AD0D391-BF0C-FB40-8941-5DD891FDA225}" type="presParOf" srcId="{B291E0C7-E010-5C40-AAC0-7371CED7A03C}" destId="{F9BDDFB1-2134-7544-B1A0-3CD3BBF1D20E}" srcOrd="8" destOrd="0" presId="urn:microsoft.com/office/officeart/2005/8/layout/hList7"/>
    <dgm:cxn modelId="{212FFB64-40B1-214C-9BEC-A7EDC28660BA}" type="presParOf" srcId="{F9BDDFB1-2134-7544-B1A0-3CD3BBF1D20E}" destId="{FD1FB348-93E1-7C4A-BD58-849AF459F595}" srcOrd="0" destOrd="0" presId="urn:microsoft.com/office/officeart/2005/8/layout/hList7"/>
    <dgm:cxn modelId="{9DB09771-D90F-3A43-B377-D945EC260CAF}" type="presParOf" srcId="{F9BDDFB1-2134-7544-B1A0-3CD3BBF1D20E}" destId="{1F097AAC-CBEF-C940-9474-A609DBFAA7DF}" srcOrd="1" destOrd="0" presId="urn:microsoft.com/office/officeart/2005/8/layout/hList7"/>
    <dgm:cxn modelId="{0E9FC504-B4C6-834B-B441-F66123696283}" type="presParOf" srcId="{F9BDDFB1-2134-7544-B1A0-3CD3BBF1D20E}" destId="{9E393031-603B-4747-B0C8-483D858B1E6A}" srcOrd="2" destOrd="0" presId="urn:microsoft.com/office/officeart/2005/8/layout/hList7"/>
    <dgm:cxn modelId="{41810710-F27E-6340-9BB1-14D40C783328}" type="presParOf" srcId="{F9BDDFB1-2134-7544-B1A0-3CD3BBF1D20E}" destId="{0D38636B-521B-0F44-9D82-6E8974C43D2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F6A997-6AF4-6648-A3FE-E85B542697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l-PL"/>
        </a:p>
      </dgm:t>
    </dgm:pt>
    <dgm:pt modelId="{DDCA2EA7-9433-BC4A-A900-EAB28525ECAD}">
      <dgm:prSet/>
      <dgm:spPr/>
      <dgm:t>
        <a:bodyPr/>
        <a:lstStyle/>
        <a:p>
          <a:r>
            <a:rPr lang="pl-PL" b="0" i="0"/>
            <a:t>Unieważnienie prawa ochronnego</a:t>
          </a:r>
          <a:endParaRPr lang="pl-PL"/>
        </a:p>
      </dgm:t>
    </dgm:pt>
    <dgm:pt modelId="{9182D52C-F7B1-C040-AB0D-61772BCB9457}" type="parTrans" cxnId="{5AC9449C-242D-5440-A9FA-28D93B45567D}">
      <dgm:prSet/>
      <dgm:spPr/>
      <dgm:t>
        <a:bodyPr/>
        <a:lstStyle/>
        <a:p>
          <a:endParaRPr lang="pl-PL"/>
        </a:p>
      </dgm:t>
    </dgm:pt>
    <dgm:pt modelId="{568EBA11-E402-3649-9547-E3242CAC193A}" type="sibTrans" cxnId="{5AC9449C-242D-5440-A9FA-28D93B45567D}">
      <dgm:prSet/>
      <dgm:spPr/>
      <dgm:t>
        <a:bodyPr/>
        <a:lstStyle/>
        <a:p>
          <a:endParaRPr lang="pl-PL"/>
        </a:p>
      </dgm:t>
    </dgm:pt>
    <dgm:pt modelId="{E697C169-88BD-1543-A97F-D83FE323F235}">
      <dgm:prSet/>
      <dgm:spPr/>
      <dgm:t>
        <a:bodyPr/>
        <a:lstStyle/>
        <a:p>
          <a:r>
            <a:rPr lang="pl-PL" b="0" i="0"/>
            <a:t>Wygaśnięcie prawa ochronnego</a:t>
          </a:r>
          <a:endParaRPr lang="pl-PL"/>
        </a:p>
      </dgm:t>
    </dgm:pt>
    <dgm:pt modelId="{FA1FB65A-EA07-CA4B-8D38-BB3DED4590E4}" type="parTrans" cxnId="{FC30FD32-3CA1-7B41-85D5-79FC9521E787}">
      <dgm:prSet/>
      <dgm:spPr/>
      <dgm:t>
        <a:bodyPr/>
        <a:lstStyle/>
        <a:p>
          <a:endParaRPr lang="pl-PL"/>
        </a:p>
      </dgm:t>
    </dgm:pt>
    <dgm:pt modelId="{3BA7AD6E-71B7-A146-8016-D6CB61A2AC49}" type="sibTrans" cxnId="{FC30FD32-3CA1-7B41-85D5-79FC9521E787}">
      <dgm:prSet/>
      <dgm:spPr/>
      <dgm:t>
        <a:bodyPr/>
        <a:lstStyle/>
        <a:p>
          <a:endParaRPr lang="pl-PL"/>
        </a:p>
      </dgm:t>
    </dgm:pt>
    <dgm:pt modelId="{D23BD5BC-0681-BB4C-8D74-70539125CE50}" type="pres">
      <dgm:prSet presAssocID="{49F6A997-6AF4-6648-A3FE-E85B54269740}" presName="linear" presStyleCnt="0">
        <dgm:presLayoutVars>
          <dgm:animLvl val="lvl"/>
          <dgm:resizeHandles val="exact"/>
        </dgm:presLayoutVars>
      </dgm:prSet>
      <dgm:spPr/>
    </dgm:pt>
    <dgm:pt modelId="{59399613-B07F-6B46-A144-0358DDBA577C}" type="pres">
      <dgm:prSet presAssocID="{DDCA2EA7-9433-BC4A-A900-EAB28525ECAD}" presName="parentText" presStyleLbl="node1" presStyleIdx="0" presStyleCnt="2">
        <dgm:presLayoutVars>
          <dgm:chMax val="0"/>
          <dgm:bulletEnabled val="1"/>
        </dgm:presLayoutVars>
      </dgm:prSet>
      <dgm:spPr/>
    </dgm:pt>
    <dgm:pt modelId="{2CB22237-C55D-4C4E-8903-487312560F36}" type="pres">
      <dgm:prSet presAssocID="{568EBA11-E402-3649-9547-E3242CAC193A}" presName="spacer" presStyleCnt="0"/>
      <dgm:spPr/>
    </dgm:pt>
    <dgm:pt modelId="{2BC0377F-09CF-ED43-B00E-D461C917780F}" type="pres">
      <dgm:prSet presAssocID="{E697C169-88BD-1543-A97F-D83FE323F235}" presName="parentText" presStyleLbl="node1" presStyleIdx="1" presStyleCnt="2">
        <dgm:presLayoutVars>
          <dgm:chMax val="0"/>
          <dgm:bulletEnabled val="1"/>
        </dgm:presLayoutVars>
      </dgm:prSet>
      <dgm:spPr/>
    </dgm:pt>
  </dgm:ptLst>
  <dgm:cxnLst>
    <dgm:cxn modelId="{FC30FD32-3CA1-7B41-85D5-79FC9521E787}" srcId="{49F6A997-6AF4-6648-A3FE-E85B54269740}" destId="{E697C169-88BD-1543-A97F-D83FE323F235}" srcOrd="1" destOrd="0" parTransId="{FA1FB65A-EA07-CA4B-8D38-BB3DED4590E4}" sibTransId="{3BA7AD6E-71B7-A146-8016-D6CB61A2AC49}"/>
    <dgm:cxn modelId="{5AC9449C-242D-5440-A9FA-28D93B45567D}" srcId="{49F6A997-6AF4-6648-A3FE-E85B54269740}" destId="{DDCA2EA7-9433-BC4A-A900-EAB28525ECAD}" srcOrd="0" destOrd="0" parTransId="{9182D52C-F7B1-C040-AB0D-61772BCB9457}" sibTransId="{568EBA11-E402-3649-9547-E3242CAC193A}"/>
    <dgm:cxn modelId="{8F9586A2-835A-D94E-90BD-3D8A543130AA}" type="presOf" srcId="{49F6A997-6AF4-6648-A3FE-E85B54269740}" destId="{D23BD5BC-0681-BB4C-8D74-70539125CE50}" srcOrd="0" destOrd="0" presId="urn:microsoft.com/office/officeart/2005/8/layout/vList2"/>
    <dgm:cxn modelId="{6CF36FA3-81D0-074E-9495-601110D26E99}" type="presOf" srcId="{DDCA2EA7-9433-BC4A-A900-EAB28525ECAD}" destId="{59399613-B07F-6B46-A144-0358DDBA577C}" srcOrd="0" destOrd="0" presId="urn:microsoft.com/office/officeart/2005/8/layout/vList2"/>
    <dgm:cxn modelId="{9E3169DB-C9F2-574E-900C-E54FD5E63BA2}" type="presOf" srcId="{E697C169-88BD-1543-A97F-D83FE323F235}" destId="{2BC0377F-09CF-ED43-B00E-D461C917780F}" srcOrd="0" destOrd="0" presId="urn:microsoft.com/office/officeart/2005/8/layout/vList2"/>
    <dgm:cxn modelId="{6E3EAB46-F893-084C-A4F3-1C768F22DD33}" type="presParOf" srcId="{D23BD5BC-0681-BB4C-8D74-70539125CE50}" destId="{59399613-B07F-6B46-A144-0358DDBA577C}" srcOrd="0" destOrd="0" presId="urn:microsoft.com/office/officeart/2005/8/layout/vList2"/>
    <dgm:cxn modelId="{4938673D-AE74-7B4F-99B2-FDAC5CED3D76}" type="presParOf" srcId="{D23BD5BC-0681-BB4C-8D74-70539125CE50}" destId="{2CB22237-C55D-4C4E-8903-487312560F36}" srcOrd="1" destOrd="0" presId="urn:microsoft.com/office/officeart/2005/8/layout/vList2"/>
    <dgm:cxn modelId="{E2658E6D-73CA-BB4A-B1E0-D2F363C8DBD9}" type="presParOf" srcId="{D23BD5BC-0681-BB4C-8D74-70539125CE50}" destId="{2BC0377F-09CF-ED43-B00E-D461C917780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DEF740-A5C6-FE42-8684-E4D42A8FF664}"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pl-PL"/>
        </a:p>
      </dgm:t>
    </dgm:pt>
    <dgm:pt modelId="{1577DC23-AB2E-8A48-8E10-3B6C1DAE341C}">
      <dgm:prSet phldrT="[Tekst]"/>
      <dgm:spPr/>
      <dgm:t>
        <a:bodyPr/>
        <a:lstStyle/>
        <a:p>
          <a:r>
            <a:rPr lang="pl-PL" dirty="0"/>
            <a:t>Oznaczenia słowne</a:t>
          </a:r>
        </a:p>
      </dgm:t>
    </dgm:pt>
    <dgm:pt modelId="{2940FA44-09A5-ED44-B867-04FBC7198D78}" type="parTrans" cxnId="{D9A3F270-467D-4A4B-B41C-654FE144EF7A}">
      <dgm:prSet/>
      <dgm:spPr/>
      <dgm:t>
        <a:bodyPr/>
        <a:lstStyle/>
        <a:p>
          <a:endParaRPr lang="pl-PL"/>
        </a:p>
      </dgm:t>
    </dgm:pt>
    <dgm:pt modelId="{A3CBBF4C-075F-134A-95E3-863C437EC904}" type="sibTrans" cxnId="{D9A3F270-467D-4A4B-B41C-654FE144EF7A}">
      <dgm:prSet/>
      <dgm:spPr/>
      <dgm:t>
        <a:bodyPr/>
        <a:lstStyle/>
        <a:p>
          <a:endParaRPr lang="pl-PL"/>
        </a:p>
      </dgm:t>
    </dgm:pt>
    <dgm:pt modelId="{DD79376D-9A86-4D43-BE0C-3B28DDEC3DC7}">
      <dgm:prSet phldrT="[Tekst]"/>
      <dgm:spPr/>
      <dgm:t>
        <a:bodyPr/>
        <a:lstStyle/>
        <a:p>
          <a:r>
            <a:rPr lang="pl-PL" dirty="0"/>
            <a:t>Odnoszące się pośrednio lub bezpośrednio do określonego terenu</a:t>
          </a:r>
        </a:p>
      </dgm:t>
    </dgm:pt>
    <dgm:pt modelId="{B1A96D9C-FB7A-4746-9992-58692ADABF4E}" type="parTrans" cxnId="{8B981A23-6044-CB49-B8F4-8444647FB0E5}">
      <dgm:prSet/>
      <dgm:spPr/>
      <dgm:t>
        <a:bodyPr/>
        <a:lstStyle/>
        <a:p>
          <a:endParaRPr lang="pl-PL"/>
        </a:p>
      </dgm:t>
    </dgm:pt>
    <dgm:pt modelId="{E1447255-C75F-C44C-A642-E4BEDE71593F}" type="sibTrans" cxnId="{8B981A23-6044-CB49-B8F4-8444647FB0E5}">
      <dgm:prSet/>
      <dgm:spPr/>
      <dgm:t>
        <a:bodyPr/>
        <a:lstStyle/>
        <a:p>
          <a:endParaRPr lang="pl-PL"/>
        </a:p>
      </dgm:t>
    </dgm:pt>
    <dgm:pt modelId="{9A060F0D-D842-DD46-A41B-90ACAE48C3E6}">
      <dgm:prSet phldrT="[Tekst]"/>
      <dgm:spPr/>
      <dgm:t>
        <a:bodyPr/>
        <a:lstStyle/>
        <a:p>
          <a:r>
            <a:rPr lang="pl-PL" dirty="0"/>
            <a:t>Wykazujące zdolność́ identyfikacji towaru jako pochodzącego z danego terenu, </a:t>
          </a:r>
        </a:p>
        <a:p>
          <a:r>
            <a:rPr lang="pl-PL" dirty="0"/>
            <a:t>jeżeli</a:t>
          </a:r>
          <a:br>
            <a:rPr lang="pl-PL" dirty="0"/>
          </a:br>
          <a:endParaRPr lang="pl-PL" dirty="0"/>
        </a:p>
      </dgm:t>
    </dgm:pt>
    <dgm:pt modelId="{98E4C5A2-1832-4249-94AF-E3407A1C9CAD}" type="parTrans" cxnId="{B7A872CA-F0DE-734E-A202-33D5071500C8}">
      <dgm:prSet/>
      <dgm:spPr/>
      <dgm:t>
        <a:bodyPr/>
        <a:lstStyle/>
        <a:p>
          <a:endParaRPr lang="pl-PL"/>
        </a:p>
      </dgm:t>
    </dgm:pt>
    <dgm:pt modelId="{B0DB36F8-4BD4-104A-A294-3957ACEC8780}" type="sibTrans" cxnId="{B7A872CA-F0DE-734E-A202-33D5071500C8}">
      <dgm:prSet/>
      <dgm:spPr/>
      <dgm:t>
        <a:bodyPr/>
        <a:lstStyle/>
        <a:p>
          <a:endParaRPr lang="pl-PL"/>
        </a:p>
      </dgm:t>
    </dgm:pt>
    <dgm:pt modelId="{566688EB-D52E-5F45-93A1-60676A6C30E0}">
      <dgm:prSet/>
      <dgm:spPr/>
      <dgm:t>
        <a:bodyPr/>
        <a:lstStyle/>
        <a:p>
          <a:endParaRPr lang="pl-PL"/>
        </a:p>
      </dgm:t>
    </dgm:pt>
    <dgm:pt modelId="{DCE7D1E5-090F-8B4A-975E-5213E2CB0084}" type="parTrans" cxnId="{71E9A716-B81C-3E4F-B105-5D0865F9B72A}">
      <dgm:prSet/>
      <dgm:spPr/>
      <dgm:t>
        <a:bodyPr/>
        <a:lstStyle/>
        <a:p>
          <a:endParaRPr lang="pl-PL"/>
        </a:p>
      </dgm:t>
    </dgm:pt>
    <dgm:pt modelId="{F738B3EE-6F4B-AA47-8D05-0835F095F450}" type="sibTrans" cxnId="{71E9A716-B81C-3E4F-B105-5D0865F9B72A}">
      <dgm:prSet/>
      <dgm:spPr/>
      <dgm:t>
        <a:bodyPr/>
        <a:lstStyle/>
        <a:p>
          <a:endParaRPr lang="pl-PL"/>
        </a:p>
      </dgm:t>
    </dgm:pt>
    <dgm:pt modelId="{309CDD62-1DEA-9D49-A705-697304BF55D3}">
      <dgm:prSet/>
      <dgm:spPr/>
      <dgm:t>
        <a:bodyPr/>
        <a:lstStyle/>
        <a:p>
          <a:endParaRPr lang="pl-PL"/>
        </a:p>
      </dgm:t>
    </dgm:pt>
    <dgm:pt modelId="{FFC0E693-7943-6544-AEE0-53AE382BE4E1}" type="parTrans" cxnId="{B30A8FD4-B5DD-2C41-9F98-13E56AD1C9F8}">
      <dgm:prSet/>
      <dgm:spPr/>
      <dgm:t>
        <a:bodyPr/>
        <a:lstStyle/>
        <a:p>
          <a:endParaRPr lang="pl-PL"/>
        </a:p>
      </dgm:t>
    </dgm:pt>
    <dgm:pt modelId="{FFFB1D71-E192-E14D-B760-0C1040FD2E56}" type="sibTrans" cxnId="{B30A8FD4-B5DD-2C41-9F98-13E56AD1C9F8}">
      <dgm:prSet/>
      <dgm:spPr/>
      <dgm:t>
        <a:bodyPr/>
        <a:lstStyle/>
        <a:p>
          <a:endParaRPr lang="pl-PL"/>
        </a:p>
      </dgm:t>
    </dgm:pt>
    <dgm:pt modelId="{78E46AAD-451A-1F40-911F-5EEE408DAEE3}" type="pres">
      <dgm:prSet presAssocID="{30DEF740-A5C6-FE42-8684-E4D42A8FF664}" presName="Name0" presStyleCnt="0">
        <dgm:presLayoutVars>
          <dgm:dir/>
          <dgm:resizeHandles val="exact"/>
        </dgm:presLayoutVars>
      </dgm:prSet>
      <dgm:spPr/>
    </dgm:pt>
    <dgm:pt modelId="{469EA1A5-33E4-D04D-9CF0-0B5A6B2ABCF1}" type="pres">
      <dgm:prSet presAssocID="{1577DC23-AB2E-8A48-8E10-3B6C1DAE341C}" presName="parAndChTx" presStyleLbl="node1" presStyleIdx="0" presStyleCnt="4">
        <dgm:presLayoutVars>
          <dgm:bulletEnabled val="1"/>
        </dgm:presLayoutVars>
      </dgm:prSet>
      <dgm:spPr/>
    </dgm:pt>
    <dgm:pt modelId="{B50886FD-E49F-6F4D-8663-D0C1ED418563}" type="pres">
      <dgm:prSet presAssocID="{A3CBBF4C-075F-134A-95E3-863C437EC904}" presName="parAndChSpace" presStyleCnt="0"/>
      <dgm:spPr/>
    </dgm:pt>
    <dgm:pt modelId="{87DF1B6F-15D0-994E-AB6F-80581055CB13}" type="pres">
      <dgm:prSet presAssocID="{DD79376D-9A86-4D43-BE0C-3B28DDEC3DC7}" presName="parAndChTx" presStyleLbl="node1" presStyleIdx="1" presStyleCnt="4">
        <dgm:presLayoutVars>
          <dgm:bulletEnabled val="1"/>
        </dgm:presLayoutVars>
      </dgm:prSet>
      <dgm:spPr/>
    </dgm:pt>
    <dgm:pt modelId="{21DF9305-07F6-8041-971B-9503E796A474}" type="pres">
      <dgm:prSet presAssocID="{E1447255-C75F-C44C-A642-E4BEDE71593F}" presName="parAndChSpace" presStyleCnt="0"/>
      <dgm:spPr/>
    </dgm:pt>
    <dgm:pt modelId="{1E2139B3-0BFC-294B-ACC3-7B0E3B45EECC}" type="pres">
      <dgm:prSet presAssocID="{9A060F0D-D842-DD46-A41B-90ACAE48C3E6}" presName="parAndChTx" presStyleLbl="node1" presStyleIdx="2" presStyleCnt="4">
        <dgm:presLayoutVars>
          <dgm:bulletEnabled val="1"/>
        </dgm:presLayoutVars>
      </dgm:prSet>
      <dgm:spPr/>
    </dgm:pt>
    <dgm:pt modelId="{5AE42AAB-6DC0-1443-9B55-95AEDFA0A7D7}" type="pres">
      <dgm:prSet presAssocID="{B0DB36F8-4BD4-104A-A294-3957ACEC8780}" presName="parAndChSpace" presStyleCnt="0"/>
      <dgm:spPr/>
    </dgm:pt>
    <dgm:pt modelId="{17FD2618-1F56-674B-9FE5-2AAB7E529D19}" type="pres">
      <dgm:prSet presAssocID="{309CDD62-1DEA-9D49-A705-697304BF55D3}" presName="parAndChTx" presStyleLbl="node1" presStyleIdx="3" presStyleCnt="4">
        <dgm:presLayoutVars>
          <dgm:bulletEnabled val="1"/>
        </dgm:presLayoutVars>
      </dgm:prSet>
      <dgm:spPr/>
    </dgm:pt>
  </dgm:ptLst>
  <dgm:cxnLst>
    <dgm:cxn modelId="{71E9A716-B81C-3E4F-B105-5D0865F9B72A}" srcId="{9A060F0D-D842-DD46-A41B-90ACAE48C3E6}" destId="{566688EB-D52E-5F45-93A1-60676A6C30E0}" srcOrd="0" destOrd="0" parTransId="{DCE7D1E5-090F-8B4A-975E-5213E2CB0084}" sibTransId="{F738B3EE-6F4B-AA47-8D05-0835F095F450}"/>
    <dgm:cxn modelId="{AFCBAD22-37F5-184E-8A60-5C47D638EF12}" type="presOf" srcId="{309CDD62-1DEA-9D49-A705-697304BF55D3}" destId="{17FD2618-1F56-674B-9FE5-2AAB7E529D19}" srcOrd="0" destOrd="0" presId="urn:microsoft.com/office/officeart/2005/8/layout/hChevron3"/>
    <dgm:cxn modelId="{8B981A23-6044-CB49-B8F4-8444647FB0E5}" srcId="{30DEF740-A5C6-FE42-8684-E4D42A8FF664}" destId="{DD79376D-9A86-4D43-BE0C-3B28DDEC3DC7}" srcOrd="1" destOrd="0" parTransId="{B1A96D9C-FB7A-4746-9992-58692ADABF4E}" sibTransId="{E1447255-C75F-C44C-A642-E4BEDE71593F}"/>
    <dgm:cxn modelId="{74D61A33-9986-4F45-A5B3-E28A01C05379}" type="presOf" srcId="{9A060F0D-D842-DD46-A41B-90ACAE48C3E6}" destId="{1E2139B3-0BFC-294B-ACC3-7B0E3B45EECC}" srcOrd="0" destOrd="0" presId="urn:microsoft.com/office/officeart/2005/8/layout/hChevron3"/>
    <dgm:cxn modelId="{93F87733-BCC8-BE42-AD1F-853143B0B84F}" type="presOf" srcId="{1577DC23-AB2E-8A48-8E10-3B6C1DAE341C}" destId="{469EA1A5-33E4-D04D-9CF0-0B5A6B2ABCF1}" srcOrd="0" destOrd="0" presId="urn:microsoft.com/office/officeart/2005/8/layout/hChevron3"/>
    <dgm:cxn modelId="{D9A3F270-467D-4A4B-B41C-654FE144EF7A}" srcId="{30DEF740-A5C6-FE42-8684-E4D42A8FF664}" destId="{1577DC23-AB2E-8A48-8E10-3B6C1DAE341C}" srcOrd="0" destOrd="0" parTransId="{2940FA44-09A5-ED44-B867-04FBC7198D78}" sibTransId="{A3CBBF4C-075F-134A-95E3-863C437EC904}"/>
    <dgm:cxn modelId="{6E2DC378-A1AA-2E4F-B965-56903CDF5A30}" type="presOf" srcId="{DD79376D-9A86-4D43-BE0C-3B28DDEC3DC7}" destId="{87DF1B6F-15D0-994E-AB6F-80581055CB13}" srcOrd="0" destOrd="0" presId="urn:microsoft.com/office/officeart/2005/8/layout/hChevron3"/>
    <dgm:cxn modelId="{93CA51B2-777C-DD46-AC19-F5025CC7BEBA}" type="presOf" srcId="{566688EB-D52E-5F45-93A1-60676A6C30E0}" destId="{1E2139B3-0BFC-294B-ACC3-7B0E3B45EECC}" srcOrd="0" destOrd="1" presId="urn:microsoft.com/office/officeart/2005/8/layout/hChevron3"/>
    <dgm:cxn modelId="{B7A872CA-F0DE-734E-A202-33D5071500C8}" srcId="{30DEF740-A5C6-FE42-8684-E4D42A8FF664}" destId="{9A060F0D-D842-DD46-A41B-90ACAE48C3E6}" srcOrd="2" destOrd="0" parTransId="{98E4C5A2-1832-4249-94AF-E3407A1C9CAD}" sibTransId="{B0DB36F8-4BD4-104A-A294-3957ACEC8780}"/>
    <dgm:cxn modelId="{B30A8FD4-B5DD-2C41-9F98-13E56AD1C9F8}" srcId="{30DEF740-A5C6-FE42-8684-E4D42A8FF664}" destId="{309CDD62-1DEA-9D49-A705-697304BF55D3}" srcOrd="3" destOrd="0" parTransId="{FFC0E693-7943-6544-AEE0-53AE382BE4E1}" sibTransId="{FFFB1D71-E192-E14D-B760-0C1040FD2E56}"/>
    <dgm:cxn modelId="{4F1F09E3-4933-B245-AAE9-F4AB601C75B2}" type="presOf" srcId="{30DEF740-A5C6-FE42-8684-E4D42A8FF664}" destId="{78E46AAD-451A-1F40-911F-5EEE408DAEE3}" srcOrd="0" destOrd="0" presId="urn:microsoft.com/office/officeart/2005/8/layout/hChevron3"/>
    <dgm:cxn modelId="{FDEE51F0-F471-2F40-B54D-8C6DC22DD999}" type="presParOf" srcId="{78E46AAD-451A-1F40-911F-5EEE408DAEE3}" destId="{469EA1A5-33E4-D04D-9CF0-0B5A6B2ABCF1}" srcOrd="0" destOrd="0" presId="urn:microsoft.com/office/officeart/2005/8/layout/hChevron3"/>
    <dgm:cxn modelId="{7FD240F7-B76B-9744-BE94-CFAD4B39F022}" type="presParOf" srcId="{78E46AAD-451A-1F40-911F-5EEE408DAEE3}" destId="{B50886FD-E49F-6F4D-8663-D0C1ED418563}" srcOrd="1" destOrd="0" presId="urn:microsoft.com/office/officeart/2005/8/layout/hChevron3"/>
    <dgm:cxn modelId="{24928DA9-5DC9-0444-A4F3-2EFD5EBE58C9}" type="presParOf" srcId="{78E46AAD-451A-1F40-911F-5EEE408DAEE3}" destId="{87DF1B6F-15D0-994E-AB6F-80581055CB13}" srcOrd="2" destOrd="0" presId="urn:microsoft.com/office/officeart/2005/8/layout/hChevron3"/>
    <dgm:cxn modelId="{38D8D260-911F-2C4A-905E-D1CD69FB6456}" type="presParOf" srcId="{78E46AAD-451A-1F40-911F-5EEE408DAEE3}" destId="{21DF9305-07F6-8041-971B-9503E796A474}" srcOrd="3" destOrd="0" presId="urn:microsoft.com/office/officeart/2005/8/layout/hChevron3"/>
    <dgm:cxn modelId="{794ABC63-0F55-D144-A2BE-4B826143F465}" type="presParOf" srcId="{78E46AAD-451A-1F40-911F-5EEE408DAEE3}" destId="{1E2139B3-0BFC-294B-ACC3-7B0E3B45EECC}" srcOrd="4" destOrd="0" presId="urn:microsoft.com/office/officeart/2005/8/layout/hChevron3"/>
    <dgm:cxn modelId="{4DF3269D-3E53-464A-B80C-44CCAF9B4215}" type="presParOf" srcId="{78E46AAD-451A-1F40-911F-5EEE408DAEE3}" destId="{5AE42AAB-6DC0-1443-9B55-95AEDFA0A7D7}" srcOrd="5" destOrd="0" presId="urn:microsoft.com/office/officeart/2005/8/layout/hChevron3"/>
    <dgm:cxn modelId="{14937E39-CDFC-4844-8123-567C832472A5}" type="presParOf" srcId="{78E46AAD-451A-1F40-911F-5EEE408DAEE3}" destId="{17FD2618-1F56-674B-9FE5-2AAB7E529D19}"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95C0B3-5EB7-3A4C-86CB-C9AB3004707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pl-PL"/>
        </a:p>
      </dgm:t>
    </dgm:pt>
    <dgm:pt modelId="{D327A22C-081F-2A41-A02A-2AE2F8A87703}">
      <dgm:prSet/>
      <dgm:spPr/>
      <dgm:t>
        <a:bodyPr/>
        <a:lstStyle/>
        <a:p>
          <a:pPr>
            <a:defRPr b="1"/>
          </a:pPr>
          <a:r>
            <a:rPr lang="pl-PL" dirty="0">
              <a:latin typeface="Aptos" panose="020B0004020202020204" pitchFamily="34" charset="0"/>
            </a:rPr>
            <a:t>Oznaczenia pochodzenia</a:t>
          </a:r>
        </a:p>
      </dgm:t>
    </dgm:pt>
    <dgm:pt modelId="{C8DE4D0D-E3BD-DC43-8929-00CAA644224A}" type="parTrans" cxnId="{D7E17932-B9BA-0A41-92E8-2A561A6F9471}">
      <dgm:prSet/>
      <dgm:spPr/>
      <dgm:t>
        <a:bodyPr/>
        <a:lstStyle/>
        <a:p>
          <a:endParaRPr lang="pl-PL"/>
        </a:p>
      </dgm:t>
    </dgm:pt>
    <dgm:pt modelId="{01ED07ED-BABC-FE49-9A94-1F2AB1AA5E5A}" type="sibTrans" cxnId="{D7E17932-B9BA-0A41-92E8-2A561A6F9471}">
      <dgm:prSet/>
      <dgm:spPr/>
      <dgm:t>
        <a:bodyPr/>
        <a:lstStyle/>
        <a:p>
          <a:endParaRPr lang="pl-PL"/>
        </a:p>
      </dgm:t>
    </dgm:pt>
    <dgm:pt modelId="{C86A7E26-6407-C14D-AF31-E77F5934A1D4}">
      <dgm:prSet/>
      <dgm:spPr/>
      <dgm:t>
        <a:bodyPr/>
        <a:lstStyle/>
        <a:p>
          <a:pPr>
            <a:defRPr b="1"/>
          </a:pPr>
          <a:r>
            <a:rPr lang="pl-PL" dirty="0">
              <a:latin typeface="Aptos" panose="020B0004020202020204" pitchFamily="34" charset="0"/>
            </a:rPr>
            <a:t>Nazwy regionalne</a:t>
          </a:r>
        </a:p>
      </dgm:t>
    </dgm:pt>
    <dgm:pt modelId="{BFA79EA7-4F36-C14D-B513-85E804E819D1}" type="parTrans" cxnId="{0D118B1D-97D4-7D4F-B80F-971229637EF0}">
      <dgm:prSet/>
      <dgm:spPr/>
      <dgm:t>
        <a:bodyPr/>
        <a:lstStyle/>
        <a:p>
          <a:endParaRPr lang="pl-PL"/>
        </a:p>
      </dgm:t>
    </dgm:pt>
    <dgm:pt modelId="{CB804A1E-1979-B643-9D88-D3DEF6B15FC5}" type="sibTrans" cxnId="{0D118B1D-97D4-7D4F-B80F-971229637EF0}">
      <dgm:prSet/>
      <dgm:spPr/>
      <dgm:t>
        <a:bodyPr/>
        <a:lstStyle/>
        <a:p>
          <a:endParaRPr lang="pl-PL"/>
        </a:p>
      </dgm:t>
    </dgm:pt>
    <dgm:pt modelId="{1A46DE19-F7A2-5F4E-8392-76776BB6586F}">
      <dgm:prSet/>
      <dgm:spPr/>
      <dgm:t>
        <a:bodyPr/>
        <a:lstStyle/>
        <a:p>
          <a:r>
            <a:rPr lang="pl-PL" dirty="0">
              <a:latin typeface="Aptos" panose="020B0004020202020204" pitchFamily="34" charset="0"/>
            </a:rPr>
            <a:t>art. 175 ust. 1 pkt. 1 </a:t>
          </a:r>
          <a:r>
            <a:rPr lang="pl-PL" dirty="0" err="1">
              <a:latin typeface="Aptos" panose="020B0004020202020204" pitchFamily="34" charset="0"/>
            </a:rPr>
            <a:t>p.w.p</a:t>
          </a:r>
          <a:r>
            <a:rPr lang="pl-PL" dirty="0">
              <a:latin typeface="Aptos" panose="020B0004020202020204" pitchFamily="34" charset="0"/>
            </a:rPr>
            <a:t>.</a:t>
          </a:r>
        </a:p>
        <a:p>
          <a:r>
            <a:rPr lang="pl-PL" dirty="0">
              <a:latin typeface="Aptos" panose="020B0004020202020204" pitchFamily="34" charset="0"/>
            </a:rPr>
            <a:t>Pochodzenie z określonego terenu + szczególne oddziaływanie środowiska geograficznego (czynniki naturalne + ludzkie)</a:t>
          </a:r>
        </a:p>
      </dgm:t>
    </dgm:pt>
    <dgm:pt modelId="{5E91FD41-62D5-B54B-85EF-6DC77DD494E7}" type="parTrans" cxnId="{BF99DAB3-06C4-F446-BEBE-175FF693531D}">
      <dgm:prSet/>
      <dgm:spPr/>
      <dgm:t>
        <a:bodyPr/>
        <a:lstStyle/>
        <a:p>
          <a:endParaRPr lang="pl-PL"/>
        </a:p>
      </dgm:t>
    </dgm:pt>
    <dgm:pt modelId="{F1630C25-F355-574E-93E5-9B7E0115A636}" type="sibTrans" cxnId="{BF99DAB3-06C4-F446-BEBE-175FF693531D}">
      <dgm:prSet/>
      <dgm:spPr/>
      <dgm:t>
        <a:bodyPr/>
        <a:lstStyle/>
        <a:p>
          <a:endParaRPr lang="pl-PL"/>
        </a:p>
      </dgm:t>
    </dgm:pt>
    <dgm:pt modelId="{3EBB3B30-B2FF-D144-9337-4B60A7A5100C}">
      <dgm:prSet/>
      <dgm:spPr/>
      <dgm:t>
        <a:bodyPr/>
        <a:lstStyle/>
        <a:p>
          <a:r>
            <a:rPr lang="pl-PL" dirty="0">
              <a:latin typeface="Aptos" panose="020B0004020202020204" pitchFamily="34" charset="0"/>
            </a:rPr>
            <a:t>art. 175 ust. 1 pkt. 2 </a:t>
          </a:r>
          <a:r>
            <a:rPr lang="pl-PL" dirty="0" err="1">
              <a:latin typeface="Aptos" panose="020B0004020202020204" pitchFamily="34" charset="0"/>
            </a:rPr>
            <a:t>p.w.p</a:t>
          </a:r>
          <a:r>
            <a:rPr lang="pl-PL" dirty="0">
              <a:latin typeface="Aptos" panose="020B0004020202020204" pitchFamily="34" charset="0"/>
            </a:rPr>
            <a:t>.</a:t>
          </a:r>
        </a:p>
        <a:p>
          <a:r>
            <a:rPr lang="pl-PL" dirty="0">
              <a:latin typeface="Aptos" panose="020B0004020202020204" pitchFamily="34" charset="0"/>
            </a:rPr>
            <a:t>Pochodzenie z określonego terenu + szczególne właściwości wynikające z pochodzenia geograficznego (terenu wytworzenia lub przetworzenia)</a:t>
          </a:r>
        </a:p>
      </dgm:t>
    </dgm:pt>
    <dgm:pt modelId="{ACEC6791-39B0-3743-B1EF-BB036BF69149}" type="parTrans" cxnId="{D1587248-110C-584B-B55B-94F794A9394D}">
      <dgm:prSet/>
      <dgm:spPr/>
      <dgm:t>
        <a:bodyPr/>
        <a:lstStyle/>
        <a:p>
          <a:endParaRPr lang="pl-PL"/>
        </a:p>
      </dgm:t>
    </dgm:pt>
    <dgm:pt modelId="{4B4007A9-4695-4044-AC1A-2769E5165EA8}" type="sibTrans" cxnId="{D1587248-110C-584B-B55B-94F794A9394D}">
      <dgm:prSet/>
      <dgm:spPr/>
      <dgm:t>
        <a:bodyPr/>
        <a:lstStyle/>
        <a:p>
          <a:endParaRPr lang="pl-PL"/>
        </a:p>
      </dgm:t>
    </dgm:pt>
    <dgm:pt modelId="{03DECBA0-D447-1543-AA33-21F10DC21ECD}">
      <dgm:prSet/>
      <dgm:spPr/>
      <dgm:t>
        <a:bodyPr/>
        <a:lstStyle/>
        <a:p>
          <a:r>
            <a:rPr lang="pl-PL" dirty="0">
              <a:latin typeface="Aptos" panose="020B0004020202020204" pitchFamily="34" charset="0"/>
            </a:rPr>
            <a:t>Produkt został wytworzony lub przetworzony wyłącznie na terenie, na który nazwa wskazuje</a:t>
          </a:r>
        </a:p>
      </dgm:t>
    </dgm:pt>
    <dgm:pt modelId="{A4A29C2F-4F97-5F41-87B1-E1A6EDFA7D3A}" type="parTrans" cxnId="{EA5EC70F-8738-7A4B-96BB-6683C131108D}">
      <dgm:prSet/>
      <dgm:spPr/>
      <dgm:t>
        <a:bodyPr/>
        <a:lstStyle/>
        <a:p>
          <a:endParaRPr lang="pl-PL"/>
        </a:p>
      </dgm:t>
    </dgm:pt>
    <dgm:pt modelId="{0D957194-AD2E-1B45-9B75-A07A6CCC0BE5}" type="sibTrans" cxnId="{EA5EC70F-8738-7A4B-96BB-6683C131108D}">
      <dgm:prSet/>
      <dgm:spPr/>
      <dgm:t>
        <a:bodyPr/>
        <a:lstStyle/>
        <a:p>
          <a:endParaRPr lang="pl-PL"/>
        </a:p>
      </dgm:t>
    </dgm:pt>
    <dgm:pt modelId="{0E26C838-9682-424A-9B59-ECE15A354C19}">
      <dgm:prSet/>
      <dgm:spPr/>
      <dgm:t>
        <a:bodyPr/>
        <a:lstStyle/>
        <a:p>
          <a:r>
            <a:rPr lang="pl-PL" dirty="0">
              <a:latin typeface="Aptos" panose="020B0004020202020204" pitchFamily="34" charset="0"/>
            </a:rPr>
            <a:t>Nie stanowi gwarancji, że wszystkie etapy wytworzenia i przetworzenia produktu nastąpiły na tym terenie </a:t>
          </a:r>
        </a:p>
      </dgm:t>
    </dgm:pt>
    <dgm:pt modelId="{BB6E574E-1095-5541-BD01-DD060A34D642}" type="parTrans" cxnId="{57719EEF-C436-AF48-A5CC-5C1BC598747C}">
      <dgm:prSet/>
      <dgm:spPr/>
      <dgm:t>
        <a:bodyPr/>
        <a:lstStyle/>
        <a:p>
          <a:endParaRPr lang="pl-PL"/>
        </a:p>
      </dgm:t>
    </dgm:pt>
    <dgm:pt modelId="{F72683DA-6111-A942-8EC6-011DC077ADBA}" type="sibTrans" cxnId="{57719EEF-C436-AF48-A5CC-5C1BC598747C}">
      <dgm:prSet/>
      <dgm:spPr/>
      <dgm:t>
        <a:bodyPr/>
        <a:lstStyle/>
        <a:p>
          <a:endParaRPr lang="pl-PL"/>
        </a:p>
      </dgm:t>
    </dgm:pt>
    <dgm:pt modelId="{860CA100-45A8-7C41-B7E4-997D6933C55E}" type="pres">
      <dgm:prSet presAssocID="{0F95C0B3-5EB7-3A4C-86CB-C9AB30047073}" presName="Name0" presStyleCnt="0">
        <dgm:presLayoutVars>
          <dgm:dir/>
          <dgm:animLvl val="lvl"/>
          <dgm:resizeHandles val="exact"/>
        </dgm:presLayoutVars>
      </dgm:prSet>
      <dgm:spPr/>
    </dgm:pt>
    <dgm:pt modelId="{10F5A06A-1562-E248-9766-F1DBCC76D618}" type="pres">
      <dgm:prSet presAssocID="{C86A7E26-6407-C14D-AF31-E77F5934A1D4}" presName="composite" presStyleCnt="0"/>
      <dgm:spPr/>
    </dgm:pt>
    <dgm:pt modelId="{7C884F7B-D370-CB4F-A795-C6FDA31AB8D7}" type="pres">
      <dgm:prSet presAssocID="{C86A7E26-6407-C14D-AF31-E77F5934A1D4}" presName="parTx" presStyleLbl="alignNode1" presStyleIdx="0" presStyleCnt="2">
        <dgm:presLayoutVars>
          <dgm:chMax val="0"/>
          <dgm:chPref val="0"/>
          <dgm:bulletEnabled val="1"/>
        </dgm:presLayoutVars>
      </dgm:prSet>
      <dgm:spPr/>
    </dgm:pt>
    <dgm:pt modelId="{47C9FCD2-DE9D-3449-8566-C8856F25D315}" type="pres">
      <dgm:prSet presAssocID="{C86A7E26-6407-C14D-AF31-E77F5934A1D4}" presName="desTx" presStyleLbl="alignAccFollowNode1" presStyleIdx="0" presStyleCnt="2">
        <dgm:presLayoutVars>
          <dgm:bulletEnabled val="1"/>
        </dgm:presLayoutVars>
      </dgm:prSet>
      <dgm:spPr/>
    </dgm:pt>
    <dgm:pt modelId="{E42DA0A5-F9FE-494C-8675-4F9CA7B5B8EA}" type="pres">
      <dgm:prSet presAssocID="{CB804A1E-1979-B643-9D88-D3DEF6B15FC5}" presName="space" presStyleCnt="0"/>
      <dgm:spPr/>
    </dgm:pt>
    <dgm:pt modelId="{52E5B25C-A8BD-3D45-918B-EE7326C01AD1}" type="pres">
      <dgm:prSet presAssocID="{D327A22C-081F-2A41-A02A-2AE2F8A87703}" presName="composite" presStyleCnt="0"/>
      <dgm:spPr/>
    </dgm:pt>
    <dgm:pt modelId="{9CCE6B2E-546D-9C4F-96D2-826246A15021}" type="pres">
      <dgm:prSet presAssocID="{D327A22C-081F-2A41-A02A-2AE2F8A87703}" presName="parTx" presStyleLbl="alignNode1" presStyleIdx="1" presStyleCnt="2">
        <dgm:presLayoutVars>
          <dgm:chMax val="0"/>
          <dgm:chPref val="0"/>
          <dgm:bulletEnabled val="1"/>
        </dgm:presLayoutVars>
      </dgm:prSet>
      <dgm:spPr/>
    </dgm:pt>
    <dgm:pt modelId="{2E5195DC-A06E-4441-AC3F-325C25C845FA}" type="pres">
      <dgm:prSet presAssocID="{D327A22C-081F-2A41-A02A-2AE2F8A87703}" presName="desTx" presStyleLbl="alignAccFollowNode1" presStyleIdx="1" presStyleCnt="2">
        <dgm:presLayoutVars>
          <dgm:bulletEnabled val="1"/>
        </dgm:presLayoutVars>
      </dgm:prSet>
      <dgm:spPr/>
    </dgm:pt>
  </dgm:ptLst>
  <dgm:cxnLst>
    <dgm:cxn modelId="{EA5EC70F-8738-7A4B-96BB-6683C131108D}" srcId="{C86A7E26-6407-C14D-AF31-E77F5934A1D4}" destId="{03DECBA0-D447-1543-AA33-21F10DC21ECD}" srcOrd="1" destOrd="0" parTransId="{A4A29C2F-4F97-5F41-87B1-E1A6EDFA7D3A}" sibTransId="{0D957194-AD2E-1B45-9B75-A07A6CCC0BE5}"/>
    <dgm:cxn modelId="{0D118B1D-97D4-7D4F-B80F-971229637EF0}" srcId="{0F95C0B3-5EB7-3A4C-86CB-C9AB30047073}" destId="{C86A7E26-6407-C14D-AF31-E77F5934A1D4}" srcOrd="0" destOrd="0" parTransId="{BFA79EA7-4F36-C14D-B513-85E804E819D1}" sibTransId="{CB804A1E-1979-B643-9D88-D3DEF6B15FC5}"/>
    <dgm:cxn modelId="{D7E17932-B9BA-0A41-92E8-2A561A6F9471}" srcId="{0F95C0B3-5EB7-3A4C-86CB-C9AB30047073}" destId="{D327A22C-081F-2A41-A02A-2AE2F8A87703}" srcOrd="1" destOrd="0" parTransId="{C8DE4D0D-E3BD-DC43-8929-00CAA644224A}" sibTransId="{01ED07ED-BABC-FE49-9A94-1F2AB1AA5E5A}"/>
    <dgm:cxn modelId="{D1587248-110C-584B-B55B-94F794A9394D}" srcId="{D327A22C-081F-2A41-A02A-2AE2F8A87703}" destId="{3EBB3B30-B2FF-D144-9337-4B60A7A5100C}" srcOrd="0" destOrd="0" parTransId="{ACEC6791-39B0-3743-B1EF-BB036BF69149}" sibTransId="{4B4007A9-4695-4044-AC1A-2769E5165EA8}"/>
    <dgm:cxn modelId="{F9B6D448-6AA0-2548-9F46-48BD2EF59D3A}" type="presOf" srcId="{3EBB3B30-B2FF-D144-9337-4B60A7A5100C}" destId="{2E5195DC-A06E-4441-AC3F-325C25C845FA}" srcOrd="0" destOrd="0" presId="urn:microsoft.com/office/officeart/2005/8/layout/hList1"/>
    <dgm:cxn modelId="{3080077D-2C6A-8943-807E-7D58D10587DD}" type="presOf" srcId="{0F95C0B3-5EB7-3A4C-86CB-C9AB30047073}" destId="{860CA100-45A8-7C41-B7E4-997D6933C55E}" srcOrd="0" destOrd="0" presId="urn:microsoft.com/office/officeart/2005/8/layout/hList1"/>
    <dgm:cxn modelId="{492F8485-02EA-B94A-B9A3-B32F533B2780}" type="presOf" srcId="{D327A22C-081F-2A41-A02A-2AE2F8A87703}" destId="{9CCE6B2E-546D-9C4F-96D2-826246A15021}" srcOrd="0" destOrd="0" presId="urn:microsoft.com/office/officeart/2005/8/layout/hList1"/>
    <dgm:cxn modelId="{86157A8B-380A-CC48-928F-8C2039D5EB6A}" type="presOf" srcId="{C86A7E26-6407-C14D-AF31-E77F5934A1D4}" destId="{7C884F7B-D370-CB4F-A795-C6FDA31AB8D7}" srcOrd="0" destOrd="0" presId="urn:microsoft.com/office/officeart/2005/8/layout/hList1"/>
    <dgm:cxn modelId="{6311CA9A-59A9-6243-B72A-FD10A4F39A77}" type="presOf" srcId="{03DECBA0-D447-1543-AA33-21F10DC21ECD}" destId="{47C9FCD2-DE9D-3449-8566-C8856F25D315}" srcOrd="0" destOrd="1" presId="urn:microsoft.com/office/officeart/2005/8/layout/hList1"/>
    <dgm:cxn modelId="{BF99DAB3-06C4-F446-BEBE-175FF693531D}" srcId="{C86A7E26-6407-C14D-AF31-E77F5934A1D4}" destId="{1A46DE19-F7A2-5F4E-8392-76776BB6586F}" srcOrd="0" destOrd="0" parTransId="{5E91FD41-62D5-B54B-85EF-6DC77DD494E7}" sibTransId="{F1630C25-F355-574E-93E5-9B7E0115A636}"/>
    <dgm:cxn modelId="{54D928D5-E7B9-8443-B37A-880EDFEE75A7}" type="presOf" srcId="{1A46DE19-F7A2-5F4E-8392-76776BB6586F}" destId="{47C9FCD2-DE9D-3449-8566-C8856F25D315}" srcOrd="0" destOrd="0" presId="urn:microsoft.com/office/officeart/2005/8/layout/hList1"/>
    <dgm:cxn modelId="{7BB24DE7-054C-0449-97B8-258CD541ED5C}" type="presOf" srcId="{0E26C838-9682-424A-9B59-ECE15A354C19}" destId="{2E5195DC-A06E-4441-AC3F-325C25C845FA}" srcOrd="0" destOrd="1" presId="urn:microsoft.com/office/officeart/2005/8/layout/hList1"/>
    <dgm:cxn modelId="{57719EEF-C436-AF48-A5CC-5C1BC598747C}" srcId="{D327A22C-081F-2A41-A02A-2AE2F8A87703}" destId="{0E26C838-9682-424A-9B59-ECE15A354C19}" srcOrd="1" destOrd="0" parTransId="{BB6E574E-1095-5541-BD01-DD060A34D642}" sibTransId="{F72683DA-6111-A942-8EC6-011DC077ADBA}"/>
    <dgm:cxn modelId="{7F319631-FC7E-7C48-A283-921FF32A52F4}" type="presParOf" srcId="{860CA100-45A8-7C41-B7E4-997D6933C55E}" destId="{10F5A06A-1562-E248-9766-F1DBCC76D618}" srcOrd="0" destOrd="0" presId="urn:microsoft.com/office/officeart/2005/8/layout/hList1"/>
    <dgm:cxn modelId="{4B84F42E-4492-AD4F-9D26-9E849768ABB3}" type="presParOf" srcId="{10F5A06A-1562-E248-9766-F1DBCC76D618}" destId="{7C884F7B-D370-CB4F-A795-C6FDA31AB8D7}" srcOrd="0" destOrd="0" presId="urn:microsoft.com/office/officeart/2005/8/layout/hList1"/>
    <dgm:cxn modelId="{3ADFAE7A-66FF-FF4D-9965-8F0B511B1410}" type="presParOf" srcId="{10F5A06A-1562-E248-9766-F1DBCC76D618}" destId="{47C9FCD2-DE9D-3449-8566-C8856F25D315}" srcOrd="1" destOrd="0" presId="urn:microsoft.com/office/officeart/2005/8/layout/hList1"/>
    <dgm:cxn modelId="{499D915F-C8DB-EB4E-8CB5-76E8633DCB58}" type="presParOf" srcId="{860CA100-45A8-7C41-B7E4-997D6933C55E}" destId="{E42DA0A5-F9FE-494C-8675-4F9CA7B5B8EA}" srcOrd="1" destOrd="0" presId="urn:microsoft.com/office/officeart/2005/8/layout/hList1"/>
    <dgm:cxn modelId="{3B6B39E1-EF63-5546-AAB3-DD2AE22DB36D}" type="presParOf" srcId="{860CA100-45A8-7C41-B7E4-997D6933C55E}" destId="{52E5B25C-A8BD-3D45-918B-EE7326C01AD1}" srcOrd="2" destOrd="0" presId="urn:microsoft.com/office/officeart/2005/8/layout/hList1"/>
    <dgm:cxn modelId="{5E186AD9-0772-9441-B1C0-CB35D6B7FBC9}" type="presParOf" srcId="{52E5B25C-A8BD-3D45-918B-EE7326C01AD1}" destId="{9CCE6B2E-546D-9C4F-96D2-826246A15021}" srcOrd="0" destOrd="0" presId="urn:microsoft.com/office/officeart/2005/8/layout/hList1"/>
    <dgm:cxn modelId="{ED6D9371-B26B-E947-967F-F2069DE86A1C}" type="presParOf" srcId="{52E5B25C-A8BD-3D45-918B-EE7326C01AD1}" destId="{2E5195DC-A06E-4441-AC3F-325C25C845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D4E35-67B0-DB43-9C9E-B36EBCF745CB}">
      <dsp:nvSpPr>
        <dsp:cNvPr id="0" name=""/>
        <dsp:cNvSpPr/>
      </dsp:nvSpPr>
      <dsp:spPr>
        <a:xfrm>
          <a:off x="423521" y="0"/>
          <a:ext cx="6487885" cy="648788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B4B59-018A-3D42-993E-B0FE3B31EA26}">
      <dsp:nvSpPr>
        <dsp:cNvPr id="0" name=""/>
        <dsp:cNvSpPr/>
      </dsp:nvSpPr>
      <dsp:spPr>
        <a:xfrm>
          <a:off x="1039871" y="616349"/>
          <a:ext cx="2530275" cy="253027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l-PL" sz="1700" kern="1200" dirty="0">
              <a:latin typeface="Aptos" panose="020B0004020202020204" pitchFamily="34" charset="0"/>
            </a:rPr>
            <a:t>służyć do oznaczania towarów lub usług,</a:t>
          </a:r>
          <a:endParaRPr lang="en-US" sz="1700" kern="1200" dirty="0">
            <a:latin typeface="Aptos" panose="020B0004020202020204" pitchFamily="34" charset="0"/>
          </a:endParaRPr>
        </a:p>
      </dsp:txBody>
      <dsp:txXfrm>
        <a:off x="1163389" y="739867"/>
        <a:ext cx="2283239" cy="2283239"/>
      </dsp:txXfrm>
    </dsp:sp>
    <dsp:sp modelId="{247D18D4-C499-9947-8902-FCE4FC5B19FE}">
      <dsp:nvSpPr>
        <dsp:cNvPr id="0" name=""/>
        <dsp:cNvSpPr/>
      </dsp:nvSpPr>
      <dsp:spPr>
        <a:xfrm>
          <a:off x="3764782" y="616349"/>
          <a:ext cx="2530275" cy="2530275"/>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l-PL" sz="1700" kern="1200" dirty="0">
              <a:latin typeface="Aptos" panose="020B0004020202020204" pitchFamily="34" charset="0"/>
            </a:rPr>
            <a:t>nadawać się̨ do odróżniania towarów bądź́ usług – nie są rejestrowane znaki opisowe, </a:t>
          </a:r>
          <a:endParaRPr lang="en-US" sz="1700" kern="1200" dirty="0">
            <a:latin typeface="Aptos" panose="020B0004020202020204" pitchFamily="34" charset="0"/>
          </a:endParaRPr>
        </a:p>
      </dsp:txBody>
      <dsp:txXfrm>
        <a:off x="3888300" y="739867"/>
        <a:ext cx="2283239" cy="2283239"/>
      </dsp:txXfrm>
    </dsp:sp>
    <dsp:sp modelId="{C9145E3B-551E-4041-9966-9793B232E310}">
      <dsp:nvSpPr>
        <dsp:cNvPr id="0" name=""/>
        <dsp:cNvSpPr/>
      </dsp:nvSpPr>
      <dsp:spPr>
        <a:xfrm>
          <a:off x="1039871" y="3341260"/>
          <a:ext cx="2530275" cy="2530275"/>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l-PL" sz="1700" kern="1200" dirty="0"/>
            <a:t>dać się przedstawić w rejestrze znaków towarowych w sposób pozwalający na ustalenie jednoznacznego i dokładnego przedmiotu udzielonej ochrony</a:t>
          </a:r>
          <a:endParaRPr lang="en-US" sz="1700" kern="1200" dirty="0">
            <a:latin typeface="Aptos" panose="020B0004020202020204" pitchFamily="34" charset="0"/>
          </a:endParaRPr>
        </a:p>
      </dsp:txBody>
      <dsp:txXfrm>
        <a:off x="1163389" y="3464778"/>
        <a:ext cx="2283239" cy="2283239"/>
      </dsp:txXfrm>
    </dsp:sp>
    <dsp:sp modelId="{4AF0E26C-5C18-5E4A-A374-A0BA3DC909A0}">
      <dsp:nvSpPr>
        <dsp:cNvPr id="0" name=""/>
        <dsp:cNvSpPr/>
      </dsp:nvSpPr>
      <dsp:spPr>
        <a:xfrm>
          <a:off x="3764782" y="3341260"/>
          <a:ext cx="2530275" cy="2530275"/>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l-PL" sz="1700" kern="1200" dirty="0">
              <a:latin typeface="Aptos" panose="020B0004020202020204" pitchFamily="34" charset="0"/>
            </a:rPr>
            <a:t>być używany w obrocie gospodarczym, czyli komercyjnie w ramach firmy,</a:t>
          </a:r>
        </a:p>
      </dsp:txBody>
      <dsp:txXfrm>
        <a:off x="3888300" y="3464778"/>
        <a:ext cx="2283239" cy="22832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1FF2C-67B6-F446-8EE2-9FC1E83AAD89}">
      <dsp:nvSpPr>
        <dsp:cNvPr id="0" name=""/>
        <dsp:cNvSpPr/>
      </dsp:nvSpPr>
      <dsp:spPr>
        <a:xfrm>
          <a:off x="895" y="752503"/>
          <a:ext cx="3492403" cy="209544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Organizacja upoważniona do reprezentowania interesów producentów</a:t>
          </a:r>
        </a:p>
      </dsp:txBody>
      <dsp:txXfrm>
        <a:off x="895" y="752503"/>
        <a:ext cx="3492403" cy="2095442"/>
      </dsp:txXfrm>
    </dsp:sp>
    <dsp:sp modelId="{1140AB4C-B6A0-F249-BDBE-01D78EE852AF}">
      <dsp:nvSpPr>
        <dsp:cNvPr id="0" name=""/>
        <dsp:cNvSpPr/>
      </dsp:nvSpPr>
      <dsp:spPr>
        <a:xfrm>
          <a:off x="3842539" y="752503"/>
          <a:ext cx="3492403" cy="209544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Organ administracji rządowej lub samorządu </a:t>
          </a:r>
          <a:r>
            <a:rPr lang="pl-PL" sz="2100" b="0" kern="1200" dirty="0"/>
            <a:t>terytorialnego</a:t>
          </a:r>
        </a:p>
        <a:p>
          <a:pPr marL="0" lvl="0" indent="0" algn="ctr" defTabSz="933450">
            <a:lnSpc>
              <a:spcPct val="90000"/>
            </a:lnSpc>
            <a:spcBef>
              <a:spcPct val="0"/>
            </a:spcBef>
            <a:spcAft>
              <a:spcPct val="35000"/>
            </a:spcAft>
            <a:buNone/>
          </a:pPr>
          <a:r>
            <a:rPr lang="pl-PL" sz="2100" b="0" kern="1200" dirty="0"/>
            <a:t>właściwy ze względu na teren, do którego odnosi się OG.</a:t>
          </a:r>
        </a:p>
      </dsp:txBody>
      <dsp:txXfrm>
        <a:off x="3842539" y="752503"/>
        <a:ext cx="3492403" cy="20954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A1FC7-9632-1142-A36C-04CF3A9E13BB}">
      <dsp:nvSpPr>
        <dsp:cNvPr id="0" name=""/>
        <dsp:cNvSpPr/>
      </dsp:nvSpPr>
      <dsp:spPr>
        <a:xfrm>
          <a:off x="0" y="1875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l-PL" sz="2000" b="0" i="0" kern="1200" dirty="0"/>
            <a:t>Aby nazwa produktu rzemieślniczego lub przemysłowego kwalifikowała się do ochrony jako oznaczenie geograficzne, produkt ten musi spełniać następujące wymogi:</a:t>
          </a:r>
          <a:endParaRPr lang="pl-PL" sz="2000" kern="1200" dirty="0"/>
        </a:p>
      </dsp:txBody>
      <dsp:txXfrm>
        <a:off x="38838" y="226407"/>
        <a:ext cx="10437924" cy="717924"/>
      </dsp:txXfrm>
    </dsp:sp>
    <dsp:sp modelId="{8EEACBC4-D0E5-7C45-A7F4-85DBC3C729C0}">
      <dsp:nvSpPr>
        <dsp:cNvPr id="0" name=""/>
        <dsp:cNvSpPr/>
      </dsp:nvSpPr>
      <dsp:spPr>
        <a:xfrm>
          <a:off x="0" y="983169"/>
          <a:ext cx="10515600" cy="153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l-PL" sz="1600" b="0" i="0" kern="1200" dirty="0"/>
            <a:t>musi pochodzić z określonego miejsca, regionu lub państwa;</a:t>
          </a:r>
          <a:endParaRPr lang="pl-PL" sz="1600" kern="1200" dirty="0"/>
        </a:p>
        <a:p>
          <a:pPr marL="171450" lvl="1" indent="-171450" algn="l" defTabSz="711200">
            <a:lnSpc>
              <a:spcPct val="90000"/>
            </a:lnSpc>
            <a:spcBef>
              <a:spcPct val="0"/>
            </a:spcBef>
            <a:spcAft>
              <a:spcPct val="20000"/>
            </a:spcAft>
            <a:buChar char="•"/>
          </a:pPr>
          <a:r>
            <a:rPr lang="pl-PL" sz="1600" b="0" i="0" kern="1200" dirty="0"/>
            <a:t>dana jakość, renoma lub inna cecha charakterystyczna produktu jest w głównej mierze wynikiem jego pochodzenia geograficznego; oraz</a:t>
          </a:r>
          <a:endParaRPr lang="pl-PL" sz="1600" kern="1200" dirty="0"/>
        </a:p>
        <a:p>
          <a:pPr marL="171450" lvl="1" indent="-171450" algn="l" defTabSz="711200">
            <a:lnSpc>
              <a:spcPct val="90000"/>
            </a:lnSpc>
            <a:spcBef>
              <a:spcPct val="0"/>
            </a:spcBef>
            <a:spcAft>
              <a:spcPct val="20000"/>
            </a:spcAft>
            <a:buChar char="•"/>
          </a:pPr>
          <a:r>
            <a:rPr lang="pl-PL" sz="1600" b="0" i="0" kern="1200" dirty="0"/>
            <a:t>co najmniej jeden etap produkcji produktu odbywa się na wyznaczonym obszarze geograficznym - etap produkcji oznacza dowolny etap produkcji, w tym wytwarzanie, przetwarzanie, pozyskiwanie, wydobycie, ekstrakcję, cięcie lub przygotowanie (do momentu, w którym produkt osiąga formę umożliwiającą wprowadzenie go do obrotu).</a:t>
          </a:r>
          <a:endParaRPr lang="pl-PL" sz="1600" kern="1200" dirty="0"/>
        </a:p>
      </dsp:txBody>
      <dsp:txXfrm>
        <a:off x="0" y="983169"/>
        <a:ext cx="10515600" cy="1531799"/>
      </dsp:txXfrm>
    </dsp:sp>
    <dsp:sp modelId="{8BC6B89B-2B43-3E46-AC23-4C33F99626B5}">
      <dsp:nvSpPr>
        <dsp:cNvPr id="0" name=""/>
        <dsp:cNvSpPr/>
      </dsp:nvSpPr>
      <dsp:spPr>
        <a:xfrm>
          <a:off x="0" y="25149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l-PL" sz="2000" b="0" i="0" kern="1200"/>
            <a:t>Aby spełnić te wymogi, należy wykazać, że pochodzenie geograficzne jest zasadniczym czynnikiem wpływającym na daną jakość, renomę lub inną cechę charakterystyczną produktu.</a:t>
          </a:r>
          <a:endParaRPr lang="pl-PL" sz="2000" kern="1200"/>
        </a:p>
      </dsp:txBody>
      <dsp:txXfrm>
        <a:off x="38838" y="2553807"/>
        <a:ext cx="10437924" cy="717924"/>
      </dsp:txXfrm>
    </dsp:sp>
    <dsp:sp modelId="{A22F46B8-100A-E548-96CE-FB5A165C554D}">
      <dsp:nvSpPr>
        <dsp:cNvPr id="0" name=""/>
        <dsp:cNvSpPr/>
      </dsp:nvSpPr>
      <dsp:spPr>
        <a:xfrm>
          <a:off x="0" y="33681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l-PL" sz="2000" b="0" i="0" kern="1200"/>
            <a:t>Produkty sprzeczne z porządkiem publicznym będą wyłączone spod ochrony.</a:t>
          </a:r>
          <a:endParaRPr lang="pl-PL" sz="2000" kern="1200"/>
        </a:p>
      </dsp:txBody>
      <dsp:txXfrm>
        <a:off x="38838" y="3407007"/>
        <a:ext cx="10437924" cy="7179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33B85-D51A-004D-8130-881BDBA53D15}">
      <dsp:nvSpPr>
        <dsp:cNvPr id="0" name=""/>
        <dsp:cNvSpPr/>
      </dsp:nvSpPr>
      <dsp:spPr>
        <a:xfrm>
          <a:off x="0" y="522459"/>
          <a:ext cx="5181600" cy="3572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374904" rIns="402150" bIns="128016"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pl-PL" sz="1800" b="0" i="0" u="none" kern="1200" dirty="0"/>
            <a:t>jedyny producent który chce złożyć wniosek oraz</a:t>
          </a:r>
          <a:endParaRPr lang="pl-PL" sz="1800" kern="1200" dirty="0"/>
        </a:p>
        <a:p>
          <a:pPr marL="171450" lvl="1" indent="-171450" algn="l" defTabSz="800100">
            <a:lnSpc>
              <a:spcPct val="90000"/>
            </a:lnSpc>
            <a:spcBef>
              <a:spcPct val="0"/>
            </a:spcBef>
            <a:spcAft>
              <a:spcPct val="15000"/>
            </a:spcAft>
            <a:buFont typeface="+mj-lt"/>
            <a:buAutoNum type="arabicPeriod"/>
          </a:pPr>
          <a:r>
            <a:rPr lang="pl-PL" sz="1800" b="0" i="0" u="none" kern="1200" dirty="0"/>
            <a:t>wyznaczony obszar geograficzny zdefiniowano na podstawie określonej części terytorium, bez odniesienia do granic nieruchomości, a jego cechy charakterystyczne znacznie różnią się od cech obszarów sąsiadujących lub też cechy charakterystyczne danego produktu różnią się od cech charakterystycznych produktów produkowanych na sąsiednich obszarach geograficznych.</a:t>
          </a:r>
        </a:p>
      </dsp:txBody>
      <dsp:txXfrm>
        <a:off x="0" y="522459"/>
        <a:ext cx="5181600" cy="3572100"/>
      </dsp:txXfrm>
    </dsp:sp>
    <dsp:sp modelId="{D204ECC1-9130-C54B-BE11-E12D6C6F749A}">
      <dsp:nvSpPr>
        <dsp:cNvPr id="0" name=""/>
        <dsp:cNvSpPr/>
      </dsp:nvSpPr>
      <dsp:spPr>
        <a:xfrm>
          <a:off x="259080" y="256779"/>
          <a:ext cx="3627120" cy="531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00100">
            <a:lnSpc>
              <a:spcPct val="90000"/>
            </a:lnSpc>
            <a:spcBef>
              <a:spcPct val="0"/>
            </a:spcBef>
            <a:spcAft>
              <a:spcPct val="35000"/>
            </a:spcAft>
            <a:buNone/>
          </a:pPr>
          <a:r>
            <a:rPr lang="pl-PL" sz="1800" kern="1200" dirty="0"/>
            <a:t>Wyjątkowo pojedynczy producent</a:t>
          </a:r>
        </a:p>
      </dsp:txBody>
      <dsp:txXfrm>
        <a:off x="285019" y="282718"/>
        <a:ext cx="35752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5C9FA-92AC-6F4F-9B88-8134B604A593}">
      <dsp:nvSpPr>
        <dsp:cNvPr id="0" name=""/>
        <dsp:cNvSpPr/>
      </dsp:nvSpPr>
      <dsp:spPr>
        <a:xfrm>
          <a:off x="0" y="171159"/>
          <a:ext cx="10058399" cy="3931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latin typeface="Aptos" panose="020B0004020202020204" pitchFamily="34" charset="0"/>
            </a:rPr>
            <a:t>Zwykły</a:t>
          </a:r>
        </a:p>
      </dsp:txBody>
      <dsp:txXfrm>
        <a:off x="19191" y="190350"/>
        <a:ext cx="10020017" cy="354738"/>
      </dsp:txXfrm>
    </dsp:sp>
    <dsp:sp modelId="{490F93F9-BA9D-664D-A3A6-8B41024E0012}">
      <dsp:nvSpPr>
        <dsp:cNvPr id="0" name=""/>
        <dsp:cNvSpPr/>
      </dsp:nvSpPr>
      <dsp:spPr>
        <a:xfrm>
          <a:off x="0" y="564279"/>
          <a:ext cx="10058399"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oznaczenie na tyle sugestywne, że nadaje się do identyfikacji pochodzenia towaru od określonego przedsiębiorcy</a:t>
          </a:r>
        </a:p>
      </dsp:txBody>
      <dsp:txXfrm>
        <a:off x="0" y="564279"/>
        <a:ext cx="10058399" cy="264960"/>
      </dsp:txXfrm>
    </dsp:sp>
    <dsp:sp modelId="{A88AB973-E145-AC4E-B587-CE9A88FC0CB3}">
      <dsp:nvSpPr>
        <dsp:cNvPr id="0" name=""/>
        <dsp:cNvSpPr/>
      </dsp:nvSpPr>
      <dsp:spPr>
        <a:xfrm>
          <a:off x="0" y="829239"/>
          <a:ext cx="10058399" cy="3931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latin typeface="Aptos" panose="020B0004020202020204" pitchFamily="34" charset="0"/>
            </a:rPr>
            <a:t>Znak powszechnie znany (notoryjny)</a:t>
          </a:r>
        </a:p>
      </dsp:txBody>
      <dsp:txXfrm>
        <a:off x="19191" y="848430"/>
        <a:ext cx="10020017" cy="354738"/>
      </dsp:txXfrm>
    </dsp:sp>
    <dsp:sp modelId="{C969BD54-A1F7-6849-8124-89ADC6EB8056}">
      <dsp:nvSpPr>
        <dsp:cNvPr id="0" name=""/>
        <dsp:cNvSpPr/>
      </dsp:nvSpPr>
      <dsp:spPr>
        <a:xfrm>
          <a:off x="0" y="1222359"/>
          <a:ext cx="1005839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znak znany więcej niż połowie potencjalnych nabywców towarów</a:t>
          </a:r>
        </a:p>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znany powszechnie na terytorium kraju</a:t>
          </a:r>
        </a:p>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notoryjność powstaje w wyniku używania znaku a nie rejestracji</a:t>
          </a:r>
        </a:p>
      </dsp:txBody>
      <dsp:txXfrm>
        <a:off x="0" y="1222359"/>
        <a:ext cx="10058399" cy="629280"/>
      </dsp:txXfrm>
    </dsp:sp>
    <dsp:sp modelId="{40FC6A24-D6C0-9146-AC24-0E7C36B201E1}">
      <dsp:nvSpPr>
        <dsp:cNvPr id="0" name=""/>
        <dsp:cNvSpPr/>
      </dsp:nvSpPr>
      <dsp:spPr>
        <a:xfrm>
          <a:off x="0" y="1851640"/>
          <a:ext cx="10058399" cy="3931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latin typeface="Aptos" panose="020B0004020202020204" pitchFamily="34" charset="0"/>
            </a:rPr>
            <a:t>Renomowany</a:t>
          </a:r>
        </a:p>
      </dsp:txBody>
      <dsp:txXfrm>
        <a:off x="19191" y="1870831"/>
        <a:ext cx="10020017" cy="354738"/>
      </dsp:txXfrm>
    </dsp:sp>
    <dsp:sp modelId="{42508E56-65AB-DE4F-A062-E38BAFA4286E}">
      <dsp:nvSpPr>
        <dsp:cNvPr id="0" name=""/>
        <dsp:cNvSpPr/>
      </dsp:nvSpPr>
      <dsp:spPr>
        <a:xfrm>
          <a:off x="0" y="2244760"/>
          <a:ext cx="1005839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kryterium wyróżnienia stanowi stopień rozpoznawalności (znajomości) wśród właściwego kręgu odbiorców - "znaczna część kręgu odbiorców"</a:t>
          </a:r>
        </a:p>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rozszerzony zakres ochrony - przełamanie zasady specjalizacji - pozwala chronić znak przed używaniem dla jakichkolwiek towarów jeśli mogłoby to przynieść używającemu nienależną korzyść lub być szkodliwe dla odróżniającego charakteru bądź renomy znaku,</a:t>
          </a:r>
        </a:p>
      </dsp:txBody>
      <dsp:txXfrm>
        <a:off x="0" y="2244760"/>
        <a:ext cx="10058399" cy="596160"/>
      </dsp:txXfrm>
    </dsp:sp>
    <dsp:sp modelId="{48FC2C21-ED63-244E-A890-E80D6C8E5EFC}">
      <dsp:nvSpPr>
        <dsp:cNvPr id="0" name=""/>
        <dsp:cNvSpPr/>
      </dsp:nvSpPr>
      <dsp:spPr>
        <a:xfrm>
          <a:off x="0" y="2840920"/>
          <a:ext cx="10058399" cy="3931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latin typeface="Aptos" panose="020B0004020202020204" pitchFamily="34" charset="0"/>
            </a:rPr>
            <a:t>Sławny</a:t>
          </a:r>
        </a:p>
      </dsp:txBody>
      <dsp:txXfrm>
        <a:off x="19191" y="2860111"/>
        <a:ext cx="10020017" cy="354738"/>
      </dsp:txXfrm>
    </dsp:sp>
    <dsp:sp modelId="{0578F5CF-1EFD-744A-AE32-3C3BECAC50FA}">
      <dsp:nvSpPr>
        <dsp:cNvPr id="0" name=""/>
        <dsp:cNvSpPr/>
      </dsp:nvSpPr>
      <dsp:spPr>
        <a:xfrm>
          <a:off x="0" y="3234040"/>
          <a:ext cx="1005839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latin typeface="Aptos" panose="020B0004020202020204" pitchFamily="34" charset="0"/>
            </a:rPr>
            <a:t>wyróżnia się szczególnie dużym stopniem powszechnej znajomości oraz związanym z nim przekonaniem nabywców o szczególnie wysokich walorach towarów nim oznaczonych.</a:t>
          </a:r>
        </a:p>
      </dsp:txBody>
      <dsp:txXfrm>
        <a:off x="0" y="3234040"/>
        <a:ext cx="10058399" cy="380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8B3F-2DFF-3A41-B1D0-C123A0AF5AF1}">
      <dsp:nvSpPr>
        <dsp:cNvPr id="0" name=""/>
        <dsp:cNvSpPr/>
      </dsp:nvSpPr>
      <dsp:spPr>
        <a:xfrm>
          <a:off x="0" y="88776"/>
          <a:ext cx="6797675" cy="95471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l-PL" sz="2400" kern="1200" dirty="0"/>
            <a:t>OGRANICZONA CZASOWO: 10 lat (możliwość przedłużania o kolejne okresy) </a:t>
          </a:r>
          <a:endParaRPr lang="en-US" sz="2400" kern="1200" dirty="0"/>
        </a:p>
      </dsp:txBody>
      <dsp:txXfrm>
        <a:off x="46606" y="135382"/>
        <a:ext cx="6704463" cy="861507"/>
      </dsp:txXfrm>
    </dsp:sp>
    <dsp:sp modelId="{10E07F3F-B3D0-8542-967B-72D826E0C1A8}">
      <dsp:nvSpPr>
        <dsp:cNvPr id="0" name=""/>
        <dsp:cNvSpPr/>
      </dsp:nvSpPr>
      <dsp:spPr>
        <a:xfrm>
          <a:off x="0" y="1112616"/>
          <a:ext cx="6797675" cy="954719"/>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l-PL" sz="2400" kern="1200"/>
            <a:t>OGRANICZONA TERYTORIALNIE,</a:t>
          </a:r>
          <a:endParaRPr lang="en-US" sz="2400" kern="1200"/>
        </a:p>
      </dsp:txBody>
      <dsp:txXfrm>
        <a:off x="46606" y="1159222"/>
        <a:ext cx="6704463" cy="861507"/>
      </dsp:txXfrm>
    </dsp:sp>
    <dsp:sp modelId="{8F37B7D9-47B9-AD43-A22E-2369DA6BD70F}">
      <dsp:nvSpPr>
        <dsp:cNvPr id="0" name=""/>
        <dsp:cNvSpPr/>
      </dsp:nvSpPr>
      <dsp:spPr>
        <a:xfrm>
          <a:off x="0" y="2136456"/>
          <a:ext cx="6797675" cy="954719"/>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l-PL" sz="2400" kern="1200"/>
            <a:t>WYMAGA REJESTRACJI WE WŁAŚCIWYM URZĘDZIE PATENTOWYM:</a:t>
          </a:r>
          <a:endParaRPr lang="en-US" sz="2400" kern="1200"/>
        </a:p>
      </dsp:txBody>
      <dsp:txXfrm>
        <a:off x="46606" y="2183062"/>
        <a:ext cx="6704463" cy="861507"/>
      </dsp:txXfrm>
    </dsp:sp>
    <dsp:sp modelId="{833ECCE8-7822-FF41-BC10-911BA03ECC2C}">
      <dsp:nvSpPr>
        <dsp:cNvPr id="0" name=""/>
        <dsp:cNvSpPr/>
      </dsp:nvSpPr>
      <dsp:spPr>
        <a:xfrm>
          <a:off x="0" y="3091176"/>
          <a:ext cx="6797675" cy="151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pl-PL" sz="1900" kern="1200"/>
            <a:t>Ochrona krajowa – Urząd Patentowy RP w Warszawie,</a:t>
          </a:r>
          <a:endParaRPr lang="en-US" sz="1900" kern="1200"/>
        </a:p>
        <a:p>
          <a:pPr marL="171450" lvl="1" indent="-171450" algn="l" defTabSz="844550">
            <a:lnSpc>
              <a:spcPct val="90000"/>
            </a:lnSpc>
            <a:spcBef>
              <a:spcPct val="0"/>
            </a:spcBef>
            <a:spcAft>
              <a:spcPct val="20000"/>
            </a:spcAft>
            <a:buChar char="•"/>
          </a:pPr>
          <a:r>
            <a:rPr lang="pl-PL" sz="1900" kern="1200"/>
            <a:t>Ochrona europejska – Urząd UE ds. Własności Intelektualnej w Alicante (Hiszpania)</a:t>
          </a:r>
          <a:endParaRPr lang="en-US" sz="1900" kern="1200"/>
        </a:p>
        <a:p>
          <a:pPr marL="171450" lvl="1" indent="-171450" algn="l" defTabSz="844550">
            <a:lnSpc>
              <a:spcPct val="90000"/>
            </a:lnSpc>
            <a:spcBef>
              <a:spcPct val="0"/>
            </a:spcBef>
            <a:spcAft>
              <a:spcPct val="20000"/>
            </a:spcAft>
            <a:buChar char="•"/>
          </a:pPr>
          <a:r>
            <a:rPr lang="pl-PL" sz="1900" kern="1200"/>
            <a:t>Ochrona międzynarodowa – biuro Światowej Organizacji Własności Intelektualnej w Genewie (Szwajcaria) </a:t>
          </a:r>
          <a:endParaRPr lang="en-US" sz="1900" kern="1200"/>
        </a:p>
      </dsp:txBody>
      <dsp:txXfrm>
        <a:off x="0" y="3091176"/>
        <a:ext cx="6797675" cy="1515240"/>
      </dsp:txXfrm>
    </dsp:sp>
    <dsp:sp modelId="{2F1191D8-525C-2149-BFDD-CE9CDB24EF68}">
      <dsp:nvSpPr>
        <dsp:cNvPr id="0" name=""/>
        <dsp:cNvSpPr/>
      </dsp:nvSpPr>
      <dsp:spPr>
        <a:xfrm>
          <a:off x="0" y="4606416"/>
          <a:ext cx="6797675" cy="95471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l-PL" sz="2400" kern="1200"/>
            <a:t>ODPŁATNOŚĆ </a:t>
          </a:r>
          <a:endParaRPr lang="en-US" sz="2400" kern="1200"/>
        </a:p>
      </dsp:txBody>
      <dsp:txXfrm>
        <a:off x="46606" y="4653022"/>
        <a:ext cx="6704463" cy="861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F75AB-8A40-7D42-A17B-C82114035D3D}">
      <dsp:nvSpPr>
        <dsp:cNvPr id="0" name=""/>
        <dsp:cNvSpPr/>
      </dsp:nvSpPr>
      <dsp:spPr>
        <a:xfrm>
          <a:off x="0" y="284745"/>
          <a:ext cx="6900512" cy="8505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12420" rIns="535556" bIns="106680" numCol="1" spcCol="1270" anchor="t" anchorCtr="0">
          <a:noAutofit/>
        </a:bodyPr>
        <a:lstStyle/>
        <a:p>
          <a:pPr marL="114300" lvl="1" indent="-114300" algn="l" defTabSz="666750">
            <a:lnSpc>
              <a:spcPct val="90000"/>
            </a:lnSpc>
            <a:spcBef>
              <a:spcPct val="0"/>
            </a:spcBef>
            <a:spcAft>
              <a:spcPct val="15000"/>
            </a:spcAft>
            <a:buChar char="•"/>
          </a:pPr>
          <a:r>
            <a:rPr lang="pl-PL" sz="1500" b="0" i="0" u="none" kern="1200" dirty="0"/>
            <a:t>dokonanie zgłoszenia znaku w urzędzie właściwym ds. ochrony wł. przemysłowej w danym państwie (np. w Urzędzie Patentowym RP).</a:t>
          </a:r>
          <a:endParaRPr lang="pl-PL" sz="1500" kern="1200" dirty="0"/>
        </a:p>
      </dsp:txBody>
      <dsp:txXfrm>
        <a:off x="0" y="284745"/>
        <a:ext cx="6900512" cy="850500"/>
      </dsp:txXfrm>
    </dsp:sp>
    <dsp:sp modelId="{A0800635-E2A6-4A4C-91E7-176CE82FD505}">
      <dsp:nvSpPr>
        <dsp:cNvPr id="0" name=""/>
        <dsp:cNvSpPr/>
      </dsp:nvSpPr>
      <dsp:spPr>
        <a:xfrm>
          <a:off x="345025" y="63345"/>
          <a:ext cx="4830358"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666750">
            <a:lnSpc>
              <a:spcPct val="90000"/>
            </a:lnSpc>
            <a:spcBef>
              <a:spcPct val="0"/>
            </a:spcBef>
            <a:spcAft>
              <a:spcPct val="35000"/>
            </a:spcAft>
            <a:buNone/>
          </a:pPr>
          <a:r>
            <a:rPr lang="pl-PL" sz="1500" kern="1200" dirty="0"/>
            <a:t>system krajowy</a:t>
          </a:r>
        </a:p>
      </dsp:txBody>
      <dsp:txXfrm>
        <a:off x="366641" y="84961"/>
        <a:ext cx="4787126" cy="399568"/>
      </dsp:txXfrm>
    </dsp:sp>
    <dsp:sp modelId="{E398CF92-B7FB-BA4B-AEC3-74D1497830AB}">
      <dsp:nvSpPr>
        <dsp:cNvPr id="0" name=""/>
        <dsp:cNvSpPr/>
      </dsp:nvSpPr>
      <dsp:spPr>
        <a:xfrm>
          <a:off x="0" y="1437645"/>
          <a:ext cx="6900512" cy="174825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12420" rIns="535556" bIns="106680" numCol="1" spcCol="1270" anchor="t" anchorCtr="0">
          <a:noAutofit/>
        </a:bodyPr>
        <a:lstStyle/>
        <a:p>
          <a:pPr marL="114300" lvl="1" indent="-114300" algn="l" defTabSz="666750">
            <a:lnSpc>
              <a:spcPct val="90000"/>
            </a:lnSpc>
            <a:spcBef>
              <a:spcPct val="0"/>
            </a:spcBef>
            <a:spcAft>
              <a:spcPct val="15000"/>
            </a:spcAft>
            <a:buChar char="•"/>
          </a:pPr>
          <a:r>
            <a:rPr lang="pl-PL" sz="1500" b="0" i="0" u="none" kern="1200" dirty="0"/>
            <a:t>procedura właściwa dla unijnych </a:t>
          </a:r>
          <a:r>
            <a:rPr lang="pl-PL" sz="1500" b="0" i="0" u="none" kern="1200" dirty="0" err="1"/>
            <a:t>z.t</a:t>
          </a:r>
          <a:r>
            <a:rPr lang="pl-PL" sz="1500" b="0" i="0" u="none" kern="1200" dirty="0"/>
            <a:t>.. Podmiot, dokonując jednego zgłoszenia w Urzędzie Unii Europejskiej ds. Własności Intelektualnej (EUIPO) w Alicante</a:t>
          </a:r>
          <a:endParaRPr lang="pl-PL" sz="1500" kern="1200" dirty="0"/>
        </a:p>
        <a:p>
          <a:pPr marL="114300" lvl="1" indent="-114300" algn="l" defTabSz="666750">
            <a:lnSpc>
              <a:spcPct val="90000"/>
            </a:lnSpc>
            <a:spcBef>
              <a:spcPct val="0"/>
            </a:spcBef>
            <a:spcAft>
              <a:spcPct val="15000"/>
            </a:spcAft>
            <a:buChar char="•"/>
          </a:pPr>
          <a:r>
            <a:rPr lang="pl-PL" sz="1500" b="0" i="0" u="none" kern="1200" dirty="0"/>
            <a:t>Innymi regionalnymi urzędami są: Urząd Znaków Towarowych Beneluksu (BTO), Afrykańska Organizacja Własności Przemysłowej</a:t>
          </a:r>
          <a:r>
            <a:rPr lang="pl-PL" sz="1500" b="1" i="0" kern="1200" dirty="0"/>
            <a:t> </a:t>
          </a:r>
          <a:r>
            <a:rPr lang="pl-PL" sz="1500" b="0" i="0" u="none" kern="1200" dirty="0"/>
            <a:t>(ARIPO);</a:t>
          </a:r>
          <a:endParaRPr lang="pl-PL" sz="1500" kern="1200" dirty="0"/>
        </a:p>
      </dsp:txBody>
      <dsp:txXfrm>
        <a:off x="0" y="1437645"/>
        <a:ext cx="6900512" cy="1748250"/>
      </dsp:txXfrm>
    </dsp:sp>
    <dsp:sp modelId="{55795024-C8E0-B04F-A652-A5D1F3BD20BA}">
      <dsp:nvSpPr>
        <dsp:cNvPr id="0" name=""/>
        <dsp:cNvSpPr/>
      </dsp:nvSpPr>
      <dsp:spPr>
        <a:xfrm>
          <a:off x="345025" y="1216245"/>
          <a:ext cx="4830358" cy="4428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666750">
            <a:lnSpc>
              <a:spcPct val="90000"/>
            </a:lnSpc>
            <a:spcBef>
              <a:spcPct val="0"/>
            </a:spcBef>
            <a:spcAft>
              <a:spcPct val="35000"/>
            </a:spcAft>
            <a:buNone/>
          </a:pPr>
          <a:r>
            <a:rPr lang="pl-PL" sz="1500" kern="1200" dirty="0"/>
            <a:t>system regionalny</a:t>
          </a:r>
        </a:p>
      </dsp:txBody>
      <dsp:txXfrm>
        <a:off x="366641" y="1237861"/>
        <a:ext cx="4787126" cy="399568"/>
      </dsp:txXfrm>
    </dsp:sp>
    <dsp:sp modelId="{04C23D15-55E3-4945-995E-F52C7DA3EAFB}">
      <dsp:nvSpPr>
        <dsp:cNvPr id="0" name=""/>
        <dsp:cNvSpPr/>
      </dsp:nvSpPr>
      <dsp:spPr>
        <a:xfrm>
          <a:off x="0" y="3488295"/>
          <a:ext cx="6900512" cy="19845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12420" rIns="535556" bIns="106680" numCol="1" spcCol="1270" anchor="t" anchorCtr="0">
          <a:noAutofit/>
        </a:bodyPr>
        <a:lstStyle/>
        <a:p>
          <a:pPr marL="114300" lvl="1" indent="-114300" algn="l" defTabSz="666750">
            <a:lnSpc>
              <a:spcPct val="90000"/>
            </a:lnSpc>
            <a:spcBef>
              <a:spcPct val="0"/>
            </a:spcBef>
            <a:spcAft>
              <a:spcPct val="15000"/>
            </a:spcAft>
            <a:buChar char="•"/>
          </a:pPr>
          <a:r>
            <a:rPr lang="pl-PL" sz="1500" b="0" i="0" u="none" kern="1200" dirty="0"/>
            <a:t>tzw. „system madrycki</a:t>
          </a:r>
          <a:r>
            <a:rPr lang="pl-PL" sz="1500" b="1" i="0" u="none" kern="1200" dirty="0"/>
            <a:t>”</a:t>
          </a:r>
          <a:endParaRPr lang="pl-PL" sz="1500" kern="1200" dirty="0"/>
        </a:p>
        <a:p>
          <a:pPr marL="114300" lvl="1" indent="-114300" algn="l" defTabSz="666750">
            <a:lnSpc>
              <a:spcPct val="90000"/>
            </a:lnSpc>
            <a:spcBef>
              <a:spcPct val="0"/>
            </a:spcBef>
            <a:spcAft>
              <a:spcPct val="15000"/>
            </a:spcAft>
            <a:buChar char="•"/>
          </a:pPr>
          <a:r>
            <a:rPr lang="pl-PL" sz="1500" b="0" i="0" u="none" kern="1200" dirty="0"/>
            <a:t>dokonanie zgłoszenia znaku w Biurze Międzynarodowym Światowej Organizacji Własności Intelektualnej (WIPO) w Genewie za pośrednictwem Urzędu Patentowego RP. </a:t>
          </a:r>
          <a:endParaRPr lang="pl-PL" sz="1500" kern="1200" dirty="0"/>
        </a:p>
        <a:p>
          <a:pPr marL="114300" lvl="1" indent="-114300" algn="l" defTabSz="666750">
            <a:lnSpc>
              <a:spcPct val="90000"/>
            </a:lnSpc>
            <a:spcBef>
              <a:spcPct val="0"/>
            </a:spcBef>
            <a:spcAft>
              <a:spcPct val="15000"/>
            </a:spcAft>
            <a:buChar char="•"/>
          </a:pPr>
          <a:r>
            <a:rPr lang="pl-PL" sz="1500" b="0" i="0" u="none" kern="1200" dirty="0"/>
            <a:t>Rejestracja możliwa jest w wybranych państwach, które są stronami Porozumienia Madryckiego o międzynarodowej rejestracji znaków towarowych / Protokołu do tego Porozumienia.</a:t>
          </a:r>
          <a:endParaRPr lang="pl-PL" sz="1500" kern="1200" dirty="0"/>
        </a:p>
      </dsp:txBody>
      <dsp:txXfrm>
        <a:off x="0" y="3488295"/>
        <a:ext cx="6900512" cy="1984500"/>
      </dsp:txXfrm>
    </dsp:sp>
    <dsp:sp modelId="{3F4B2081-BD2E-0140-A42E-F3809661A54C}">
      <dsp:nvSpPr>
        <dsp:cNvPr id="0" name=""/>
        <dsp:cNvSpPr/>
      </dsp:nvSpPr>
      <dsp:spPr>
        <a:xfrm>
          <a:off x="345025" y="3266895"/>
          <a:ext cx="4830358" cy="4428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666750">
            <a:lnSpc>
              <a:spcPct val="90000"/>
            </a:lnSpc>
            <a:spcBef>
              <a:spcPct val="0"/>
            </a:spcBef>
            <a:spcAft>
              <a:spcPct val="35000"/>
            </a:spcAft>
            <a:buNone/>
          </a:pPr>
          <a:r>
            <a:rPr lang="pl-PL" sz="1500" kern="1200" dirty="0"/>
            <a:t>system międzynarodowy</a:t>
          </a:r>
        </a:p>
      </dsp:txBody>
      <dsp:txXfrm>
        <a:off x="366641" y="3288511"/>
        <a:ext cx="4787126"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6CA9E-A7DA-6143-B9B5-EC898B058540}">
      <dsp:nvSpPr>
        <dsp:cNvPr id="0" name=""/>
        <dsp:cNvSpPr/>
      </dsp:nvSpPr>
      <dsp:spPr>
        <a:xfrm rot="16200000">
          <a:off x="0" y="2002"/>
          <a:ext cx="2707330" cy="2707330"/>
        </a:xfrm>
        <a:prstGeom prst="up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pl-PL" sz="1900" kern="1200" dirty="0"/>
            <a:t>Wyłączne prawo podmiotowe o skuteczności czasowej</a:t>
          </a:r>
        </a:p>
      </dsp:txBody>
      <dsp:txXfrm rot="5400000">
        <a:off x="473783" y="678834"/>
        <a:ext cx="2233547" cy="1353665"/>
      </dsp:txXfrm>
    </dsp:sp>
    <dsp:sp modelId="{4450FC01-4F23-534B-AC05-EE99A9A21612}">
      <dsp:nvSpPr>
        <dsp:cNvPr id="0" name=""/>
        <dsp:cNvSpPr/>
      </dsp:nvSpPr>
      <dsp:spPr>
        <a:xfrm rot="5400000">
          <a:off x="3080176" y="1001"/>
          <a:ext cx="2707330" cy="2707330"/>
        </a:xfrm>
        <a:prstGeom prst="up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pl-PL" sz="1900" kern="1200" dirty="0"/>
            <a:t>Wyłączne prawo podmiotowe o skuteczności terytorialnej</a:t>
          </a:r>
        </a:p>
      </dsp:txBody>
      <dsp:txXfrm rot="-5400000">
        <a:off x="3080176" y="677834"/>
        <a:ext cx="2233547" cy="1353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3F1B1-4E7C-0E42-BB7D-4CC7D0A0808B}">
      <dsp:nvSpPr>
        <dsp:cNvPr id="0" name=""/>
        <dsp:cNvSpPr/>
      </dsp:nvSpPr>
      <dsp:spPr>
        <a:xfrm>
          <a:off x="0" y="0"/>
          <a:ext cx="2120634" cy="4332242"/>
        </a:xfrm>
        <a:prstGeom prst="roundRect">
          <a:avLst>
            <a:gd name="adj" fmla="val 10000"/>
          </a:avLst>
        </a:prstGeom>
        <a:solidFill>
          <a:schemeClr val="accent2">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l-PL" sz="1100" kern="1200" dirty="0">
              <a:latin typeface="Aptos" panose="020B0004020202020204" pitchFamily="34" charset="0"/>
            </a:rPr>
            <a:t>posługiwanie się oznaczeniami rodzajowymi lub opisowymi, które składają się wyłącznie z elementów mogących służyć w obrocie do wskazania, w szczególności rodzaju towaru, jego pochodzenia, jakości, ilości, wartości, przeznaczenia, sposobu wytwarzania, składu, funkcji lub przydatności.</a:t>
          </a:r>
        </a:p>
      </dsp:txBody>
      <dsp:txXfrm>
        <a:off x="0" y="1732896"/>
        <a:ext cx="2120634" cy="1732896"/>
      </dsp:txXfrm>
    </dsp:sp>
    <dsp:sp modelId="{4F0CC9F7-0A1F-0742-9283-FDB3A65EA1D2}">
      <dsp:nvSpPr>
        <dsp:cNvPr id="0" name=""/>
        <dsp:cNvSpPr/>
      </dsp:nvSpPr>
      <dsp:spPr>
        <a:xfrm>
          <a:off x="338999" y="259934"/>
          <a:ext cx="1442636" cy="14426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4407E4-75BA-D740-893B-DFEA3BBB8BB6}">
      <dsp:nvSpPr>
        <dsp:cNvPr id="0" name=""/>
        <dsp:cNvSpPr/>
      </dsp:nvSpPr>
      <dsp:spPr>
        <a:xfrm>
          <a:off x="2184254" y="0"/>
          <a:ext cx="2120634" cy="4332242"/>
        </a:xfrm>
        <a:prstGeom prst="roundRect">
          <a:avLst>
            <a:gd name="adj" fmla="val 10000"/>
          </a:avLst>
        </a:prstGeom>
        <a:solidFill>
          <a:schemeClr val="accent3">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l-PL" sz="1100" kern="1200" dirty="0">
              <a:latin typeface="Aptos" panose="020B0004020202020204" pitchFamily="34" charset="0"/>
            </a:rPr>
            <a:t>zgłoszenie do ochrony oznaczeń, które weszły do języka potocznego lub są zwyczajowo używane w uczciwych i utrwalonych praktykach handlowych</a:t>
          </a:r>
        </a:p>
      </dsp:txBody>
      <dsp:txXfrm>
        <a:off x="2184254" y="1732896"/>
        <a:ext cx="2120634" cy="1732896"/>
      </dsp:txXfrm>
    </dsp:sp>
    <dsp:sp modelId="{4AA00DC4-0F5D-BB40-9E59-56746AEE2486}">
      <dsp:nvSpPr>
        <dsp:cNvPr id="0" name=""/>
        <dsp:cNvSpPr/>
      </dsp:nvSpPr>
      <dsp:spPr>
        <a:xfrm>
          <a:off x="2523253" y="259934"/>
          <a:ext cx="1442636" cy="144263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123AA-9E07-3B4E-BD56-DB7F7279196D}">
      <dsp:nvSpPr>
        <dsp:cNvPr id="0" name=""/>
        <dsp:cNvSpPr/>
      </dsp:nvSpPr>
      <dsp:spPr>
        <a:xfrm>
          <a:off x="4368508" y="0"/>
          <a:ext cx="2120634" cy="4332242"/>
        </a:xfrm>
        <a:prstGeom prst="roundRect">
          <a:avLst>
            <a:gd name="adj" fmla="val 10000"/>
          </a:avLst>
        </a:prstGeom>
        <a:solidFill>
          <a:schemeClr val="accent4">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l-PL" sz="1100" kern="1200" dirty="0">
              <a:latin typeface="Aptos" panose="020B0004020202020204" pitchFamily="34" charset="0"/>
            </a:rPr>
            <a:t>zgłoszenie znaku towarowego , który może ze swojej istoty wprowadzać odbiorców w błąd, w szczególności co do charakteru, jakości lub pochodzenia geograficznego towaru</a:t>
          </a:r>
        </a:p>
      </dsp:txBody>
      <dsp:txXfrm>
        <a:off x="4368508" y="1732896"/>
        <a:ext cx="2120634" cy="1732896"/>
      </dsp:txXfrm>
    </dsp:sp>
    <dsp:sp modelId="{8B37206B-E728-A448-9A95-A6E17223C59D}">
      <dsp:nvSpPr>
        <dsp:cNvPr id="0" name=""/>
        <dsp:cNvSpPr/>
      </dsp:nvSpPr>
      <dsp:spPr>
        <a:xfrm>
          <a:off x="4707507" y="259934"/>
          <a:ext cx="1442636" cy="144263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3F5DFA-8EFB-DF4F-8F3C-64131EB4DACA}">
      <dsp:nvSpPr>
        <dsp:cNvPr id="0" name=""/>
        <dsp:cNvSpPr/>
      </dsp:nvSpPr>
      <dsp:spPr>
        <a:xfrm>
          <a:off x="6552762" y="0"/>
          <a:ext cx="2120634" cy="4332242"/>
        </a:xfrm>
        <a:prstGeom prst="roundRect">
          <a:avLst>
            <a:gd name="adj" fmla="val 10000"/>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l-PL" sz="1100" kern="1200" dirty="0">
              <a:latin typeface="Aptos" panose="020B0004020202020204" pitchFamily="34" charset="0"/>
            </a:rPr>
            <a:t>naruszenie dobrych obyczajów</a:t>
          </a:r>
        </a:p>
      </dsp:txBody>
      <dsp:txXfrm>
        <a:off x="6552762" y="1732896"/>
        <a:ext cx="2120634" cy="1732896"/>
      </dsp:txXfrm>
    </dsp:sp>
    <dsp:sp modelId="{D113F0DA-D250-1E46-9C39-E0A6F9E3A769}">
      <dsp:nvSpPr>
        <dsp:cNvPr id="0" name=""/>
        <dsp:cNvSpPr/>
      </dsp:nvSpPr>
      <dsp:spPr>
        <a:xfrm>
          <a:off x="6891761" y="259934"/>
          <a:ext cx="1442636" cy="144263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FB348-93E1-7C4A-BD58-849AF459F595}">
      <dsp:nvSpPr>
        <dsp:cNvPr id="0" name=""/>
        <dsp:cNvSpPr/>
      </dsp:nvSpPr>
      <dsp:spPr>
        <a:xfrm>
          <a:off x="8737016" y="0"/>
          <a:ext cx="2120634" cy="4332242"/>
        </a:xfrm>
        <a:prstGeom prst="roundRect">
          <a:avLst>
            <a:gd name="adj" fmla="val 10000"/>
          </a:avLst>
        </a:prstGeom>
        <a:solidFill>
          <a:schemeClr val="accent6">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l-PL" sz="1100" kern="1200" dirty="0">
              <a:latin typeface="Aptos" panose="020B0004020202020204" pitchFamily="34" charset="0"/>
            </a:rPr>
            <a:t>sprzeczne z porządkiem publicznym</a:t>
          </a:r>
        </a:p>
      </dsp:txBody>
      <dsp:txXfrm>
        <a:off x="8737016" y="1732896"/>
        <a:ext cx="2120634" cy="1732896"/>
      </dsp:txXfrm>
    </dsp:sp>
    <dsp:sp modelId="{0D38636B-521B-0F44-9D82-6E8974C43D2A}">
      <dsp:nvSpPr>
        <dsp:cNvPr id="0" name=""/>
        <dsp:cNvSpPr/>
      </dsp:nvSpPr>
      <dsp:spPr>
        <a:xfrm>
          <a:off x="9076015" y="259934"/>
          <a:ext cx="1442636" cy="144263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734BBC-7B86-644C-8956-95E73E6008E7}">
      <dsp:nvSpPr>
        <dsp:cNvPr id="0" name=""/>
        <dsp:cNvSpPr/>
      </dsp:nvSpPr>
      <dsp:spPr>
        <a:xfrm>
          <a:off x="434306" y="3465793"/>
          <a:ext cx="9989038" cy="649836"/>
        </a:xfrm>
        <a:prstGeom prst="leftRightArrow">
          <a:avLst/>
        </a:prstGeom>
        <a:solidFill>
          <a:schemeClr val="accent2">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99613-B07F-6B46-A144-0358DDBA577C}">
      <dsp:nvSpPr>
        <dsp:cNvPr id="0" name=""/>
        <dsp:cNvSpPr/>
      </dsp:nvSpPr>
      <dsp:spPr>
        <a:xfrm>
          <a:off x="0" y="28145"/>
          <a:ext cx="6736987" cy="171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b="0" i="0" kern="1200"/>
            <a:t>Unieważnienie prawa ochronnego</a:t>
          </a:r>
          <a:endParaRPr lang="pl-PL" sz="4300" kern="1200"/>
        </a:p>
      </dsp:txBody>
      <dsp:txXfrm>
        <a:off x="83502" y="111647"/>
        <a:ext cx="6569983" cy="1543536"/>
      </dsp:txXfrm>
    </dsp:sp>
    <dsp:sp modelId="{2BC0377F-09CF-ED43-B00E-D461C917780F}">
      <dsp:nvSpPr>
        <dsp:cNvPr id="0" name=""/>
        <dsp:cNvSpPr/>
      </dsp:nvSpPr>
      <dsp:spPr>
        <a:xfrm>
          <a:off x="0" y="1862526"/>
          <a:ext cx="6736987" cy="171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b="0" i="0" kern="1200"/>
            <a:t>Wygaśnięcie prawa ochronnego</a:t>
          </a:r>
          <a:endParaRPr lang="pl-PL" sz="4300" kern="1200"/>
        </a:p>
      </dsp:txBody>
      <dsp:txXfrm>
        <a:off x="83502" y="1946028"/>
        <a:ext cx="6569983" cy="15435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EA1A5-33E4-D04D-9CF0-0B5A6B2ABCF1}">
      <dsp:nvSpPr>
        <dsp:cNvPr id="0" name=""/>
        <dsp:cNvSpPr/>
      </dsp:nvSpPr>
      <dsp:spPr>
        <a:xfrm>
          <a:off x="3338" y="420390"/>
          <a:ext cx="3349857" cy="2679885"/>
        </a:xfrm>
        <a:prstGeom prst="homePlate">
          <a:avLst>
            <a:gd name="adj" fmla="val 2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48260" rIns="472702" bIns="48260" numCol="1" spcCol="1270" anchor="ctr" anchorCtr="0">
          <a:noAutofit/>
        </a:bodyPr>
        <a:lstStyle/>
        <a:p>
          <a:pPr marL="0" lvl="0" indent="0" algn="ctr" defTabSz="844550">
            <a:lnSpc>
              <a:spcPct val="90000"/>
            </a:lnSpc>
            <a:spcBef>
              <a:spcPct val="0"/>
            </a:spcBef>
            <a:spcAft>
              <a:spcPct val="35000"/>
            </a:spcAft>
            <a:buNone/>
          </a:pPr>
          <a:r>
            <a:rPr lang="pl-PL" sz="1900" kern="1200" dirty="0"/>
            <a:t>Oznaczenia słowne</a:t>
          </a:r>
        </a:p>
      </dsp:txBody>
      <dsp:txXfrm>
        <a:off x="3338" y="420390"/>
        <a:ext cx="3014871" cy="2679885"/>
      </dsp:txXfrm>
    </dsp:sp>
    <dsp:sp modelId="{87DF1B6F-15D0-994E-AB6F-80581055CB13}">
      <dsp:nvSpPr>
        <dsp:cNvPr id="0" name=""/>
        <dsp:cNvSpPr/>
      </dsp:nvSpPr>
      <dsp:spPr>
        <a:xfrm>
          <a:off x="2683224" y="420390"/>
          <a:ext cx="3349857" cy="2679885"/>
        </a:xfrm>
        <a:prstGeom prst="chevron">
          <a:avLst>
            <a:gd name="adj" fmla="val 2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48260" rIns="118176" bIns="48260" numCol="1" spcCol="1270" anchor="ctr" anchorCtr="0">
          <a:noAutofit/>
        </a:bodyPr>
        <a:lstStyle/>
        <a:p>
          <a:pPr marL="0" lvl="0" indent="0" algn="ctr" defTabSz="844550">
            <a:lnSpc>
              <a:spcPct val="90000"/>
            </a:lnSpc>
            <a:spcBef>
              <a:spcPct val="0"/>
            </a:spcBef>
            <a:spcAft>
              <a:spcPct val="35000"/>
            </a:spcAft>
            <a:buNone/>
          </a:pPr>
          <a:r>
            <a:rPr lang="pl-PL" sz="1900" kern="1200" dirty="0"/>
            <a:t>Odnoszące się pośrednio lub bezpośrednio do określonego terenu</a:t>
          </a:r>
        </a:p>
      </dsp:txBody>
      <dsp:txXfrm>
        <a:off x="3353195" y="420390"/>
        <a:ext cx="2009915" cy="2679885"/>
      </dsp:txXfrm>
    </dsp:sp>
    <dsp:sp modelId="{1E2139B3-0BFC-294B-ACC3-7B0E3B45EECC}">
      <dsp:nvSpPr>
        <dsp:cNvPr id="0" name=""/>
        <dsp:cNvSpPr/>
      </dsp:nvSpPr>
      <dsp:spPr>
        <a:xfrm>
          <a:off x="5363110" y="420390"/>
          <a:ext cx="3349857" cy="2679885"/>
        </a:xfrm>
        <a:prstGeom prst="chevron">
          <a:avLst>
            <a:gd name="adj" fmla="val 2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48260" rIns="118176" bIns="48260" numCol="1" spcCol="1270" anchor="t" anchorCtr="0">
          <a:noAutofit/>
        </a:bodyPr>
        <a:lstStyle/>
        <a:p>
          <a:pPr marL="0" lvl="0" indent="0" algn="l" defTabSz="844550">
            <a:lnSpc>
              <a:spcPct val="90000"/>
            </a:lnSpc>
            <a:spcBef>
              <a:spcPct val="0"/>
            </a:spcBef>
            <a:spcAft>
              <a:spcPct val="35000"/>
            </a:spcAft>
            <a:buNone/>
          </a:pPr>
          <a:r>
            <a:rPr lang="pl-PL" sz="1900" kern="1200" dirty="0"/>
            <a:t>Wykazujące zdolność́ identyfikacji towaru jako pochodzącego z danego terenu, </a:t>
          </a:r>
        </a:p>
        <a:p>
          <a:pPr marL="0" lvl="0" indent="0" algn="l" defTabSz="844550">
            <a:lnSpc>
              <a:spcPct val="90000"/>
            </a:lnSpc>
            <a:spcBef>
              <a:spcPct val="0"/>
            </a:spcBef>
            <a:spcAft>
              <a:spcPct val="35000"/>
            </a:spcAft>
            <a:buNone/>
          </a:pPr>
          <a:r>
            <a:rPr lang="pl-PL" sz="1900" kern="1200" dirty="0"/>
            <a:t>jeżeli</a:t>
          </a:r>
          <a:br>
            <a:rPr lang="pl-PL" sz="1900" kern="1200" dirty="0"/>
          </a:br>
          <a:endParaRPr lang="pl-PL" sz="1900" kern="1200" dirty="0"/>
        </a:p>
        <a:p>
          <a:pPr marL="114300" lvl="1" indent="-114300" algn="l" defTabSz="666750">
            <a:lnSpc>
              <a:spcPct val="90000"/>
            </a:lnSpc>
            <a:spcBef>
              <a:spcPct val="0"/>
            </a:spcBef>
            <a:spcAft>
              <a:spcPct val="15000"/>
            </a:spcAft>
            <a:buChar char="•"/>
          </a:pPr>
          <a:endParaRPr lang="pl-PL" sz="1500" kern="1200"/>
        </a:p>
      </dsp:txBody>
      <dsp:txXfrm>
        <a:off x="6033081" y="420390"/>
        <a:ext cx="2009915" cy="2679885"/>
      </dsp:txXfrm>
    </dsp:sp>
    <dsp:sp modelId="{17FD2618-1F56-674B-9FE5-2AAB7E529D19}">
      <dsp:nvSpPr>
        <dsp:cNvPr id="0" name=""/>
        <dsp:cNvSpPr/>
      </dsp:nvSpPr>
      <dsp:spPr>
        <a:xfrm>
          <a:off x="8042996" y="420390"/>
          <a:ext cx="3349857" cy="2679885"/>
        </a:xfrm>
        <a:prstGeom prst="chevron">
          <a:avLst>
            <a:gd name="adj" fmla="val 2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48260" rIns="118176" bIns="48260" numCol="1" spcCol="1270" anchor="ctr" anchorCtr="0">
          <a:noAutofit/>
        </a:bodyPr>
        <a:lstStyle/>
        <a:p>
          <a:pPr marL="0" lvl="0" indent="0" algn="ctr" defTabSz="844550">
            <a:lnSpc>
              <a:spcPct val="90000"/>
            </a:lnSpc>
            <a:spcBef>
              <a:spcPct val="0"/>
            </a:spcBef>
            <a:spcAft>
              <a:spcPct val="35000"/>
            </a:spcAft>
            <a:buNone/>
          </a:pPr>
          <a:endParaRPr lang="pl-PL" sz="1900" kern="1200"/>
        </a:p>
      </dsp:txBody>
      <dsp:txXfrm>
        <a:off x="8712967" y="420390"/>
        <a:ext cx="2009915" cy="2679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84F7B-D370-CB4F-A795-C6FDA31AB8D7}">
      <dsp:nvSpPr>
        <dsp:cNvPr id="0" name=""/>
        <dsp:cNvSpPr/>
      </dsp:nvSpPr>
      <dsp:spPr>
        <a:xfrm>
          <a:off x="50" y="26382"/>
          <a:ext cx="4789573" cy="576000"/>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pl-PL" sz="2000" kern="1200" dirty="0">
              <a:latin typeface="Aptos" panose="020B0004020202020204" pitchFamily="34" charset="0"/>
            </a:rPr>
            <a:t>Nazwy regionalne</a:t>
          </a:r>
        </a:p>
      </dsp:txBody>
      <dsp:txXfrm>
        <a:off x="50" y="26382"/>
        <a:ext cx="4789573" cy="576000"/>
      </dsp:txXfrm>
    </dsp:sp>
    <dsp:sp modelId="{47C9FCD2-DE9D-3449-8566-C8856F25D315}">
      <dsp:nvSpPr>
        <dsp:cNvPr id="0" name=""/>
        <dsp:cNvSpPr/>
      </dsp:nvSpPr>
      <dsp:spPr>
        <a:xfrm>
          <a:off x="50" y="602382"/>
          <a:ext cx="4789573" cy="2635199"/>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art. 175 ust. 1 pkt. 1 </a:t>
          </a:r>
          <a:r>
            <a:rPr lang="pl-PL" sz="2000" kern="1200" dirty="0" err="1">
              <a:latin typeface="Aptos" panose="020B0004020202020204" pitchFamily="34" charset="0"/>
            </a:rPr>
            <a:t>p.w.p</a:t>
          </a:r>
          <a:r>
            <a:rPr lang="pl-PL" sz="2000" kern="1200" dirty="0">
              <a:latin typeface="Aptos" panose="020B0004020202020204" pitchFamily="34" charset="0"/>
            </a:rPr>
            <a:t>.</a:t>
          </a:r>
        </a:p>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Pochodzenie z określonego terenu + szczególne oddziaływanie środowiska geograficznego (czynniki naturalne + ludzkie)</a:t>
          </a:r>
        </a:p>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Produkt został wytworzony lub przetworzony wyłącznie na terenie, na który nazwa wskazuje</a:t>
          </a:r>
        </a:p>
      </dsp:txBody>
      <dsp:txXfrm>
        <a:off x="50" y="602382"/>
        <a:ext cx="4789573" cy="2635199"/>
      </dsp:txXfrm>
    </dsp:sp>
    <dsp:sp modelId="{9CCE6B2E-546D-9C4F-96D2-826246A15021}">
      <dsp:nvSpPr>
        <dsp:cNvPr id="0" name=""/>
        <dsp:cNvSpPr/>
      </dsp:nvSpPr>
      <dsp:spPr>
        <a:xfrm>
          <a:off x="5460163" y="26382"/>
          <a:ext cx="4789573" cy="576000"/>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pl-PL" sz="2000" kern="1200" dirty="0">
              <a:latin typeface="Aptos" panose="020B0004020202020204" pitchFamily="34" charset="0"/>
            </a:rPr>
            <a:t>Oznaczenia pochodzenia</a:t>
          </a:r>
        </a:p>
      </dsp:txBody>
      <dsp:txXfrm>
        <a:off x="5460163" y="26382"/>
        <a:ext cx="4789573" cy="576000"/>
      </dsp:txXfrm>
    </dsp:sp>
    <dsp:sp modelId="{2E5195DC-A06E-4441-AC3F-325C25C845FA}">
      <dsp:nvSpPr>
        <dsp:cNvPr id="0" name=""/>
        <dsp:cNvSpPr/>
      </dsp:nvSpPr>
      <dsp:spPr>
        <a:xfrm>
          <a:off x="5460163" y="602382"/>
          <a:ext cx="4789573" cy="2635199"/>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art. 175 ust. 1 pkt. 2 </a:t>
          </a:r>
          <a:r>
            <a:rPr lang="pl-PL" sz="2000" kern="1200" dirty="0" err="1">
              <a:latin typeface="Aptos" panose="020B0004020202020204" pitchFamily="34" charset="0"/>
            </a:rPr>
            <a:t>p.w.p</a:t>
          </a:r>
          <a:r>
            <a:rPr lang="pl-PL" sz="2000" kern="1200" dirty="0">
              <a:latin typeface="Aptos" panose="020B0004020202020204" pitchFamily="34" charset="0"/>
            </a:rPr>
            <a:t>.</a:t>
          </a:r>
        </a:p>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Pochodzenie z określonego terenu + szczególne właściwości wynikające z pochodzenia geograficznego (terenu wytworzenia lub przetworzenia)</a:t>
          </a:r>
        </a:p>
        <a:p>
          <a:pPr marL="228600" lvl="1" indent="-228600" algn="l" defTabSz="889000">
            <a:lnSpc>
              <a:spcPct val="90000"/>
            </a:lnSpc>
            <a:spcBef>
              <a:spcPct val="0"/>
            </a:spcBef>
            <a:spcAft>
              <a:spcPct val="15000"/>
            </a:spcAft>
            <a:buChar char="•"/>
          </a:pPr>
          <a:r>
            <a:rPr lang="pl-PL" sz="2000" kern="1200" dirty="0">
              <a:latin typeface="Aptos" panose="020B0004020202020204" pitchFamily="34" charset="0"/>
            </a:rPr>
            <a:t>Nie stanowi gwarancji, że wszystkie etapy wytworzenia i przetworzenia produktu nastąpiły na tym terenie </a:t>
          </a:r>
        </a:p>
      </dsp:txBody>
      <dsp:txXfrm>
        <a:off x="5460163" y="602382"/>
        <a:ext cx="4789573" cy="2635199"/>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18176-DCCD-2E48-8085-01224E4DD05A}" type="datetimeFigureOut">
              <a:rPr lang="pl-PL" smtClean="0"/>
              <a:t>12.01.2025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B129A-972A-5A45-BDE5-FB20CF07463A}" type="slidenum">
              <a:rPr lang="pl-PL" smtClean="0"/>
              <a:t>‹#›</a:t>
            </a:fld>
            <a:endParaRPr lang="pl-PL"/>
          </a:p>
        </p:txBody>
      </p:sp>
    </p:spTree>
    <p:extLst>
      <p:ext uri="{BB962C8B-B14F-4D97-AF65-F5344CB8AC3E}">
        <p14:creationId xmlns:p14="http://schemas.microsoft.com/office/powerpoint/2010/main" val="130922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90B129A-972A-5A45-BDE5-FB20CF07463A}" type="slidenum">
              <a:rPr lang="pl-PL" smtClean="0"/>
              <a:t>24</a:t>
            </a:fld>
            <a:endParaRPr lang="pl-PL"/>
          </a:p>
        </p:txBody>
      </p:sp>
    </p:spTree>
    <p:extLst>
      <p:ext uri="{BB962C8B-B14F-4D97-AF65-F5344CB8AC3E}">
        <p14:creationId xmlns:p14="http://schemas.microsoft.com/office/powerpoint/2010/main" val="43978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483355C3-FC88-3041-80D0-9E957CDF224B}" type="slidenum">
              <a:rPr lang="pl-PL" smtClean="0"/>
              <a:t>34</a:t>
            </a:fld>
            <a:endParaRPr lang="pl-PL"/>
          </a:p>
        </p:txBody>
      </p:sp>
    </p:spTree>
    <p:extLst>
      <p:ext uri="{BB962C8B-B14F-4D97-AF65-F5344CB8AC3E}">
        <p14:creationId xmlns:p14="http://schemas.microsoft.com/office/powerpoint/2010/main" val="4248329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73CBB8-8A5F-6507-BB71-9F0BF40F13C9}"/>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42327F27-D4B2-CD55-86A5-EB27831CDF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17FDC7EC-197B-29FA-4973-4A80553A1E22}"/>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7ADC115F-D3AE-18C4-69FD-A01E543C97CA}"/>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F1FF4947-D6C7-4731-458F-0E640C5C12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900176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DFD858C-C6E2-ED84-9D49-246EDDA4D2E9}"/>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54B6817-A68D-D161-6367-1608F4E7846E}"/>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4E84E1-2DAF-6400-0A58-76549B2AB0A4}"/>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3B1D2318-6F6A-F5C9-8CAE-18E6E79A91C3}"/>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138508C3-D9DB-4ADF-3CE1-42C9BBD1B7A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04365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BDF348D7-7D89-429C-22E6-5A6612C589D6}"/>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FF674AF6-3500-5D94-0144-6D9940798D01}"/>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D5EE16B-EFF7-9A7A-21A1-7D5A07E042EE}"/>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04484426-B06D-A230-BAA9-40A3BAA6C953}"/>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1D507340-C8E3-A055-568F-4D9698A9D2E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77547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3FA381F-8338-FC0A-13CD-90E665E50E38}"/>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441C0E2-A3BC-644C-B52F-180A1F747E74}"/>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59E33435-EBE1-6EAA-2CDC-E62639F00391}"/>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DC097EBF-A316-B55B-E7A7-9361A0C5BF2E}"/>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41F2A607-906D-272F-FA1F-C9AC3F6AC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6543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46CF84-AF3A-E98D-6010-4EC214892400}"/>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AC11D7D2-0651-FF17-E0E5-CF60BE7BEB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C2DA2DBA-D7EA-5E99-ADC7-5807D6521B1E}"/>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7CA6B6B4-DB8B-E030-E332-1B4BAA179352}"/>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4DAB4603-1825-A0EA-F794-36975A43471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43069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D346AE-1EDF-6F92-0D3E-64B56E2F000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B2B958F-CD70-5FE2-2072-8A1A6E2B2A6E}"/>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DBDE7D81-7CA1-F190-7B62-6717C019DE38}"/>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D59C5642-8F49-1B9F-41EA-B91E60B91AD1}"/>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6" name="Symbol zastępczy stopki 5">
            <a:extLst>
              <a:ext uri="{FF2B5EF4-FFF2-40B4-BE49-F238E27FC236}">
                <a16:creationId xmlns:a16="http://schemas.microsoft.com/office/drawing/2014/main" id="{ABFC9444-FB5E-DCBA-32E7-25DED6D4760C}"/>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C1513D6F-B924-F17F-DF20-A62494DC993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4691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1544AA-46F3-7B9B-CAFE-6FBC4CA7A977}"/>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AE609261-47E9-67C7-8455-DB59ECB3A8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3B9273B7-E181-49EE-71A1-8550BA4A5201}"/>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CDCC0248-BC9D-8907-5992-FCC0E5DCF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EEC4D5FF-D65D-3DDC-7711-9B69FAF205D4}"/>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AC4FECF4-FB87-FC83-812F-DC91A4AAB5C1}"/>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8" name="Symbol zastępczy stopki 7">
            <a:extLst>
              <a:ext uri="{FF2B5EF4-FFF2-40B4-BE49-F238E27FC236}">
                <a16:creationId xmlns:a16="http://schemas.microsoft.com/office/drawing/2014/main" id="{27D5803C-E5CE-2C88-636A-B07ECAC42FCC}"/>
              </a:ext>
            </a:extLst>
          </p:cNvPr>
          <p:cNvSpPr>
            <a:spLocks noGrp="1"/>
          </p:cNvSpPr>
          <p:nvPr>
            <p:ph type="ftr" sz="quarter" idx="11"/>
          </p:nvPr>
        </p:nvSpPr>
        <p:spPr/>
        <p:txBody>
          <a:bodyPr/>
          <a:lstStyle/>
          <a:p>
            <a:endParaRPr lang="en-US" dirty="0"/>
          </a:p>
        </p:txBody>
      </p:sp>
      <p:sp>
        <p:nvSpPr>
          <p:cNvPr id="9" name="Symbol zastępczy numeru slajdu 8">
            <a:extLst>
              <a:ext uri="{FF2B5EF4-FFF2-40B4-BE49-F238E27FC236}">
                <a16:creationId xmlns:a16="http://schemas.microsoft.com/office/drawing/2014/main" id="{3EA56E8C-08C5-7EBF-13C1-37559FACE76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64927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F96279-7EE6-1C88-2A8F-F518DABE445E}"/>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E342B350-9B0E-3521-74F3-CBF2A5F25869}"/>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4" name="Symbol zastępczy stopki 3">
            <a:extLst>
              <a:ext uri="{FF2B5EF4-FFF2-40B4-BE49-F238E27FC236}">
                <a16:creationId xmlns:a16="http://schemas.microsoft.com/office/drawing/2014/main" id="{6B9E0486-FBEB-6C01-3C79-5AE353599308}"/>
              </a:ext>
            </a:extLst>
          </p:cNvPr>
          <p:cNvSpPr>
            <a:spLocks noGrp="1"/>
          </p:cNvSpPr>
          <p:nvPr>
            <p:ph type="ftr" sz="quarter" idx="11"/>
          </p:nvPr>
        </p:nvSpPr>
        <p:spPr/>
        <p:txBody>
          <a:bodyPr/>
          <a:lstStyle/>
          <a:p>
            <a:endParaRPr lang="en-US" dirty="0"/>
          </a:p>
        </p:txBody>
      </p:sp>
      <p:sp>
        <p:nvSpPr>
          <p:cNvPr id="5" name="Symbol zastępczy numeru slajdu 4">
            <a:extLst>
              <a:ext uri="{FF2B5EF4-FFF2-40B4-BE49-F238E27FC236}">
                <a16:creationId xmlns:a16="http://schemas.microsoft.com/office/drawing/2014/main" id="{68A211E7-888A-2935-B5BA-A00AB9526F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9350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89A4D33-875D-3825-3829-6D4A9158F7A9}"/>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3" name="Symbol zastępczy stopki 2">
            <a:extLst>
              <a:ext uri="{FF2B5EF4-FFF2-40B4-BE49-F238E27FC236}">
                <a16:creationId xmlns:a16="http://schemas.microsoft.com/office/drawing/2014/main" id="{95E3F476-B837-C916-6287-E8AE64C48F11}"/>
              </a:ext>
            </a:extLst>
          </p:cNvPr>
          <p:cNvSpPr>
            <a:spLocks noGrp="1"/>
          </p:cNvSpPr>
          <p:nvPr>
            <p:ph type="ftr" sz="quarter" idx="11"/>
          </p:nvPr>
        </p:nvSpPr>
        <p:spPr/>
        <p:txBody>
          <a:bodyPr/>
          <a:lstStyle/>
          <a:p>
            <a:endParaRPr lang="en-US" dirty="0"/>
          </a:p>
        </p:txBody>
      </p:sp>
      <p:sp>
        <p:nvSpPr>
          <p:cNvPr id="4" name="Symbol zastępczy numeru slajdu 3">
            <a:extLst>
              <a:ext uri="{FF2B5EF4-FFF2-40B4-BE49-F238E27FC236}">
                <a16:creationId xmlns:a16="http://schemas.microsoft.com/office/drawing/2014/main" id="{20683F93-5996-4100-9F13-38F42D16276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05925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344742-F08D-CC4A-1111-279946562B7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1F3898E-A599-2949-AFD0-50C92F6512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F6EE097C-9725-1637-BD6F-C8BE85944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801091CF-BDE3-776E-6FE3-3143B2D37C97}"/>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6" name="Symbol zastępczy stopki 5">
            <a:extLst>
              <a:ext uri="{FF2B5EF4-FFF2-40B4-BE49-F238E27FC236}">
                <a16:creationId xmlns:a16="http://schemas.microsoft.com/office/drawing/2014/main" id="{4480D548-0EEF-0DEC-1030-C71F8D358B6A}"/>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769C80AF-FA36-1772-9101-6D451F9A1A8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96840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3D4549-A25C-6105-9B17-E7F0E99D13EA}"/>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D34D7FB2-79BE-9612-F155-FC5346D89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2F89A7E7-0B07-3842-DBBE-85CF5FAD5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41CF640-13F5-100E-51F0-697FF373DB67}"/>
              </a:ext>
            </a:extLst>
          </p:cNvPr>
          <p:cNvSpPr>
            <a:spLocks noGrp="1"/>
          </p:cNvSpPr>
          <p:nvPr>
            <p:ph type="dt" sz="half" idx="10"/>
          </p:nvPr>
        </p:nvSpPr>
        <p:spPr/>
        <p:txBody>
          <a:bodyPr/>
          <a:lstStyle/>
          <a:p>
            <a:fld id="{62D6E202-B606-4609-B914-27C9371A1F6D}" type="datetime1">
              <a:rPr lang="en-US" smtClean="0"/>
              <a:t>1/12/25</a:t>
            </a:fld>
            <a:endParaRPr lang="en-US" dirty="0"/>
          </a:p>
        </p:txBody>
      </p:sp>
      <p:sp>
        <p:nvSpPr>
          <p:cNvPr id="6" name="Symbol zastępczy stopki 5">
            <a:extLst>
              <a:ext uri="{FF2B5EF4-FFF2-40B4-BE49-F238E27FC236}">
                <a16:creationId xmlns:a16="http://schemas.microsoft.com/office/drawing/2014/main" id="{CD765D44-999B-3FAE-AAA6-F237834D5B55}"/>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4ADC3CCB-C1CC-7050-E3FD-61180B1764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93636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18FFB5B5-7AA9-E1CB-62C1-E7BE8E209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408F818-0ABC-F957-99C2-A197B88A6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EC3C11E-B4B6-52B8-DFE9-3673DE8ADA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D6E202-B606-4609-B914-27C9371A1F6D}" type="datetime1">
              <a:rPr lang="en-US" smtClean="0"/>
              <a:t>1/12/25</a:t>
            </a:fld>
            <a:endParaRPr lang="en-US" dirty="0"/>
          </a:p>
        </p:txBody>
      </p:sp>
      <p:sp>
        <p:nvSpPr>
          <p:cNvPr id="5" name="Symbol zastępczy stopki 4">
            <a:extLst>
              <a:ext uri="{FF2B5EF4-FFF2-40B4-BE49-F238E27FC236}">
                <a16:creationId xmlns:a16="http://schemas.microsoft.com/office/drawing/2014/main" id="{F647406B-0B80-797C-9894-ED07E8F03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ymbol zastępczy numeru slajdu 5">
            <a:extLst>
              <a:ext uri="{FF2B5EF4-FFF2-40B4-BE49-F238E27FC236}">
                <a16:creationId xmlns:a16="http://schemas.microsoft.com/office/drawing/2014/main" id="{679320E6-D0B9-372B-9C53-27FB22804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1167566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tag-label-yellow-price-tag-151102/"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pixabay.com/en/globe-sphere-earth-map-world-28625/"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hyperlink" Target="https://curia.europa.eu/juris/document/document.jsf?text=&amp;docid=168887&amp;pageIndex=0&amp;doclang=EN&amp;mode=lst&amp;dir=&amp;occ=first&amp;part=1&amp;cid=46431"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znakitowarowe-blog.pl/app/uploads/2022/11/miedzynarodowa-klasyfikacja-towarow-i-uslug-urzad-patentowy-znak-towarowy.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hebluediamondgallery.com/wooden-tile/t/trademark.html" TargetMode="External"/><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hyperlink" Target="http://zerochan923600.deviantart.com/art/Chibi-OBJECTION-2-427935027"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r.wikipedia.org/wiki/PKN_Orlen" TargetMode="External"/><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znakitowarowe-blog.pl/parodiowanie-znanych-marek-log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3.jpg"/><Relationship Id="rId7" Type="http://schemas.openxmlformats.org/officeDocument/2006/relationships/hyperlink" Target="https://creativecommons.org/licenses/by-sa/3.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lickr.com/photos/51509718@N06/7269032440" TargetMode="External"/><Relationship Id="rId5" Type="http://schemas.openxmlformats.org/officeDocument/2006/relationships/image" Target="../media/image34.jpeg"/><Relationship Id="rId4" Type="http://schemas.openxmlformats.org/officeDocument/2006/relationships/hyperlink" Target="https://pl.wikiquote.org/wiki/Coca-Cola"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n4obe.org/how-you-can-safely-and-securely-work-https-loanufind-com-indialends-with-an-on-the-web-progress-request/"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e.wikipedia.org/wiki/Herkunftsbezeichnung"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puroxiglobal.com/bottled-water-vs-tap-water/"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0.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xhere.com/de/photo/442978" TargetMode="External"/><Relationship Id="rId2" Type="http://schemas.openxmlformats.org/officeDocument/2006/relationships/image" Target="../media/image42.jpg!d"/><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svgsilh.com/image/1332817.html" TargetMode="Externa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pixabay.com/en/protection-protect-hand-handful-of-442905/" TargetMode="External"/><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ixabay.com/en/people-crowd-individuals-group-304353/" TargetMode="External"/><Relationship Id="rId3" Type="http://schemas.openxmlformats.org/officeDocument/2006/relationships/diagramLayout" Target="../diagrams/layout12.xml"/><Relationship Id="rId7" Type="http://schemas.openxmlformats.org/officeDocument/2006/relationships/image" Target="../media/image48.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hyperlink" Target="https://www.pikist.com/search?q=difference" TargetMode="External"/><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llinonebyplucek.blogspot.com/2021/01/prawo-autorskie-i-gospodarcze-wasnosc.html"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pixabay.com/en/question-mark-why-question-1829459/"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perfume-258244/"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oraj.com/sila-znaku-towarowego-jest-rozna-i-moze-sie-zmieniac/"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B84461-4BB3-4847-970A-CA54FBC43780}"/>
              </a:ext>
            </a:extLst>
          </p:cNvPr>
          <p:cNvSpPr>
            <a:spLocks noGrp="1"/>
          </p:cNvSpPr>
          <p:nvPr>
            <p:ph type="ctrTitle"/>
          </p:nvPr>
        </p:nvSpPr>
        <p:spPr>
          <a:xfrm>
            <a:off x="6738013" y="639098"/>
            <a:ext cx="4813072" cy="3571186"/>
          </a:xfrm>
        </p:spPr>
        <p:txBody>
          <a:bodyPr>
            <a:normAutofit/>
          </a:bodyPr>
          <a:lstStyle/>
          <a:p>
            <a:r>
              <a:rPr lang="pl-PL" sz="5000">
                <a:latin typeface="Aptos" panose="020B0004020202020204" pitchFamily="34" charset="0"/>
                <a:ea typeface="Tahoma" panose="020B0604030504040204" pitchFamily="34" charset="0"/>
                <a:cs typeface="Tahoma" panose="020B0604030504040204" pitchFamily="34" charset="0"/>
              </a:rPr>
              <a:t>Ochrona znaków towarowych i oznaczeń geograficznych</a:t>
            </a:r>
          </a:p>
        </p:txBody>
      </p:sp>
      <p:sp>
        <p:nvSpPr>
          <p:cNvPr id="3" name="Podtytuł 2">
            <a:extLst>
              <a:ext uri="{FF2B5EF4-FFF2-40B4-BE49-F238E27FC236}">
                <a16:creationId xmlns:a16="http://schemas.microsoft.com/office/drawing/2014/main" id="{D786CDA8-F1DB-6C46-ABAD-58DC7A64885F}"/>
              </a:ext>
            </a:extLst>
          </p:cNvPr>
          <p:cNvSpPr>
            <a:spLocks noGrp="1"/>
          </p:cNvSpPr>
          <p:nvPr>
            <p:ph type="subTitle" idx="1"/>
          </p:nvPr>
        </p:nvSpPr>
        <p:spPr>
          <a:xfrm>
            <a:off x="6729999" y="4532015"/>
            <a:ext cx="4829101" cy="1162222"/>
          </a:xfrm>
        </p:spPr>
        <p:txBody>
          <a:bodyPr>
            <a:normAutofit/>
          </a:bodyPr>
          <a:lstStyle/>
          <a:p>
            <a:r>
              <a:rPr lang="pl-PL">
                <a:solidFill>
                  <a:schemeClr val="tx1">
                    <a:lumMod val="85000"/>
                    <a:lumOff val="15000"/>
                  </a:schemeClr>
                </a:solidFill>
                <a:latin typeface="Aptos" panose="020B0004020202020204" pitchFamily="34" charset="0"/>
                <a:ea typeface="Tahoma" panose="020B0604030504040204" pitchFamily="34" charset="0"/>
                <a:cs typeface="Tahoma" panose="020B0604030504040204" pitchFamily="34" charset="0"/>
              </a:rPr>
              <a:t>Agnieszka Kwiecień-Madej</a:t>
            </a:r>
            <a:endParaRPr lang="pl-PL" dirty="0">
              <a:solidFill>
                <a:schemeClr val="tx1">
                  <a:lumMod val="85000"/>
                  <a:lumOff val="15000"/>
                </a:schemeClr>
              </a:solidFill>
              <a:latin typeface="Aptos" panose="020B0004020202020204" pitchFamily="34" charset="0"/>
              <a:ea typeface="Tahoma" panose="020B0604030504040204" pitchFamily="34" charset="0"/>
              <a:cs typeface="Tahoma" panose="020B0604030504040204" pitchFamily="34" charset="0"/>
            </a:endParaRPr>
          </a:p>
        </p:txBody>
      </p:sp>
      <p:pic>
        <p:nvPicPr>
          <p:cNvPr id="5" name="Obraz 4" descr="Obraz zawierający stacjonarny, design&#10;&#10;Opis wygenerowany automatycznie">
            <a:extLst>
              <a:ext uri="{FF2B5EF4-FFF2-40B4-BE49-F238E27FC236}">
                <a16:creationId xmlns:a16="http://schemas.microsoft.com/office/drawing/2014/main" id="{CE26E2D1-EA79-8738-2BD6-8A6810E118D8}"/>
              </a:ext>
            </a:extLst>
          </p:cNvPr>
          <p:cNvPicPr>
            <a:picLocks noChangeAspect="1"/>
          </p:cNvPicPr>
          <p:nvPr/>
        </p:nvPicPr>
        <p:blipFill>
          <a:blip r:embed="rId2">
            <a:extLst>
              <a:ext uri="{837473B0-CC2E-450A-ABE3-18F120FF3D39}">
                <a1611:picAttrSrcUrl xmlns:a1611="http://schemas.microsoft.com/office/drawing/2016/11/main" r:id="rId3"/>
              </a:ext>
            </a:extLst>
          </a:blip>
          <a:srcRect l="4443" r="4237" b="-1"/>
          <a:stretch/>
        </p:blipFill>
        <p:spPr>
          <a:xfrm>
            <a:off x="633999" y="640081"/>
            <a:ext cx="5462001" cy="5054156"/>
          </a:xfrm>
          <a:prstGeom prst="rect">
            <a:avLst/>
          </a:prstGeom>
        </p:spPr>
      </p:pic>
      <p:pic>
        <p:nvPicPr>
          <p:cNvPr id="9" name="Obraz 8" descr="Obraz zawierający kreskówka, sztuka, clipart, Grafika&#10;&#10;Opis wygenerowany automatycznie">
            <a:extLst>
              <a:ext uri="{FF2B5EF4-FFF2-40B4-BE49-F238E27FC236}">
                <a16:creationId xmlns:a16="http://schemas.microsoft.com/office/drawing/2014/main" id="{DFC0F8F1-ECF7-E8BA-1C10-8AB51575425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9479" y="2424691"/>
            <a:ext cx="3736521" cy="3493890"/>
          </a:xfrm>
          <a:prstGeom prst="rect">
            <a:avLst/>
          </a:prstGeom>
        </p:spPr>
      </p:pic>
    </p:spTree>
    <p:extLst>
      <p:ext uri="{BB962C8B-B14F-4D97-AF65-F5344CB8AC3E}">
        <p14:creationId xmlns:p14="http://schemas.microsoft.com/office/powerpoint/2010/main" val="92637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967A74-C982-09FE-6BAD-C1B17795E563}"/>
              </a:ext>
            </a:extLst>
          </p:cNvPr>
          <p:cNvSpPr>
            <a:spLocks noGrp="1"/>
          </p:cNvSpPr>
          <p:nvPr>
            <p:ph type="title"/>
          </p:nvPr>
        </p:nvSpPr>
        <p:spPr>
          <a:xfrm>
            <a:off x="566057" y="286603"/>
            <a:ext cx="10589623" cy="1450757"/>
          </a:xfrm>
        </p:spPr>
        <p:txBody>
          <a:bodyPr>
            <a:normAutofit/>
          </a:bodyPr>
          <a:lstStyle/>
          <a:p>
            <a:r>
              <a:rPr lang="pl-PL" dirty="0">
                <a:latin typeface="Aptos" panose="020B0004020202020204" pitchFamily="34" charset="0"/>
              </a:rPr>
              <a:t>Rodzaje znaków - stopień znajomości znaków</a:t>
            </a:r>
          </a:p>
        </p:txBody>
      </p:sp>
      <p:graphicFrame>
        <p:nvGraphicFramePr>
          <p:cNvPr id="4" name="Symbol zastępczy zawartości 3">
            <a:extLst>
              <a:ext uri="{FF2B5EF4-FFF2-40B4-BE49-F238E27FC236}">
                <a16:creationId xmlns:a16="http://schemas.microsoft.com/office/drawing/2014/main" id="{95EA0444-F108-BCC8-F4F4-8315B7773402}"/>
              </a:ext>
            </a:extLst>
          </p:cNvPr>
          <p:cNvGraphicFramePr>
            <a:graphicFrameLocks noGrp="1"/>
          </p:cNvGraphicFramePr>
          <p:nvPr>
            <p:ph idx="1"/>
            <p:extLst>
              <p:ext uri="{D42A27DB-BD31-4B8C-83A1-F6EECF244321}">
                <p14:modId xmlns:p14="http://schemas.microsoft.com/office/powerpoint/2010/main" val="410006812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51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1838B26D-11F0-4DEB-E91D-FBF460BFA8CE}"/>
              </a:ext>
            </a:extLst>
          </p:cNvPr>
          <p:cNvSpPr>
            <a:spLocks noGrp="1"/>
          </p:cNvSpPr>
          <p:nvPr>
            <p:ph type="title"/>
          </p:nvPr>
        </p:nvSpPr>
        <p:spPr>
          <a:xfrm>
            <a:off x="481013" y="3752849"/>
            <a:ext cx="3290887" cy="2452687"/>
          </a:xfrm>
        </p:spPr>
        <p:txBody>
          <a:bodyPr anchor="ctr">
            <a:normAutofit fontScale="90000"/>
          </a:bodyPr>
          <a:lstStyle/>
          <a:p>
            <a:r>
              <a:rPr lang="pl-PL" sz="3600" dirty="0"/>
              <a:t>Rozszerzona ochrona renomowanego znaku towarowego</a:t>
            </a:r>
          </a:p>
        </p:txBody>
      </p:sp>
      <p:sp>
        <p:nvSpPr>
          <p:cNvPr id="8" name="Symbol zastępczy zawartości 7">
            <a:extLst>
              <a:ext uri="{FF2B5EF4-FFF2-40B4-BE49-F238E27FC236}">
                <a16:creationId xmlns:a16="http://schemas.microsoft.com/office/drawing/2014/main" id="{2F2733B2-5B8D-3A08-BDE4-18C1A7BC9F87}"/>
              </a:ext>
            </a:extLst>
          </p:cNvPr>
          <p:cNvSpPr>
            <a:spLocks noGrp="1"/>
          </p:cNvSpPr>
          <p:nvPr>
            <p:ph idx="1"/>
          </p:nvPr>
        </p:nvSpPr>
        <p:spPr>
          <a:xfrm>
            <a:off x="3771900" y="3585029"/>
            <a:ext cx="7937495" cy="2662743"/>
          </a:xfrm>
        </p:spPr>
        <p:txBody>
          <a:bodyPr anchor="ctr">
            <a:normAutofit/>
          </a:bodyPr>
          <a:lstStyle/>
          <a:p>
            <a:r>
              <a:rPr lang="pl-PL" sz="1500" dirty="0"/>
              <a:t>Polska spółka w 2007 r. wystąpiła o rejestrację znaku KAJMAN. Jako towary wskazano m.in. wyroby ze skóry, ubrania, obuwie czy poduszki dla zwierząt domowych. Rejestracji sprzeciwił się jednak LACOSTE. Powołał się przy tym na swój wcześniejszy graficzny znak towarowy przedstawiający krokodyla.</a:t>
            </a:r>
          </a:p>
          <a:p>
            <a:r>
              <a:rPr lang="pl-PL" sz="1500" dirty="0"/>
              <a:t>Stwierdzono, że znaki są do siebie podobne konceptualnie oraz w niewielkim stopniu wizualnie. To wystarczyło do odmowy rejestracji znaku KAJMAN dla wyrobów ze skóry, ubrań i obuwia. Pomimo zaskarżenia tej decyzji przez polską spółkę, sąd utrzymał decyzję w mocy.</a:t>
            </a:r>
          </a:p>
          <a:p>
            <a:pPr marL="0" indent="0">
              <a:buNone/>
            </a:pPr>
            <a:r>
              <a:rPr lang="pl-PL" sz="1500" dirty="0">
                <a:latin typeface="+mj-lt"/>
              </a:rPr>
              <a:t>„</a:t>
            </a:r>
            <a:r>
              <a:rPr lang="pl-PL" sz="1500" b="0" i="1" u="none" strike="noStrike" dirty="0">
                <a:effectLst/>
                <a:latin typeface="+mj-lt"/>
              </a:rPr>
              <a:t>Oznaczenie KAJMAN mogłoby być przez potencjalnych klientów postrzegane jako wariant oznaczenia krokodyla LACOSTE, ze względu na to, że jest to renomowany znak towarowy.”</a:t>
            </a:r>
            <a:endParaRPr lang="pl-PL" sz="1500" dirty="0">
              <a:latin typeface="+mj-lt"/>
            </a:endParaRPr>
          </a:p>
        </p:txBody>
      </p:sp>
      <p:pic>
        <p:nvPicPr>
          <p:cNvPr id="10" name="Obraz 9" descr="Obraz zawierający design, ilustracja&#10;&#10;Opis wygenerowany automatycznie przy niskim poziomie pewności">
            <a:extLst>
              <a:ext uri="{FF2B5EF4-FFF2-40B4-BE49-F238E27FC236}">
                <a16:creationId xmlns:a16="http://schemas.microsoft.com/office/drawing/2014/main" id="{9CF732CF-7F0F-E149-A5CF-6B44BD7DFEF5}"/>
              </a:ext>
            </a:extLst>
          </p:cNvPr>
          <p:cNvPicPr>
            <a:picLocks noChangeAspect="1"/>
          </p:cNvPicPr>
          <p:nvPr/>
        </p:nvPicPr>
        <p:blipFill>
          <a:blip r:embed="rId2"/>
          <a:srcRect t="260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pole tekstowe 10">
            <a:extLst>
              <a:ext uri="{FF2B5EF4-FFF2-40B4-BE49-F238E27FC236}">
                <a16:creationId xmlns:a16="http://schemas.microsoft.com/office/drawing/2014/main" id="{97E0A859-E8F4-D788-4C9E-5BA9D7A523DD}"/>
              </a:ext>
            </a:extLst>
          </p:cNvPr>
          <p:cNvSpPr txBox="1"/>
          <p:nvPr/>
        </p:nvSpPr>
        <p:spPr>
          <a:xfrm>
            <a:off x="101599" y="5934670"/>
            <a:ext cx="11756571" cy="923330"/>
          </a:xfrm>
          <a:prstGeom prst="rect">
            <a:avLst/>
          </a:prstGeom>
          <a:noFill/>
        </p:spPr>
        <p:txBody>
          <a:bodyPr wrap="square" rtlCol="0">
            <a:spAutoFit/>
          </a:bodyPr>
          <a:lstStyle/>
          <a:p>
            <a:r>
              <a:rPr lang="pl-PL" dirty="0"/>
              <a:t>Źródło: </a:t>
            </a:r>
            <a:r>
              <a:rPr lang="pl-PL" dirty="0">
                <a:hlinkClick r:id="rId3"/>
              </a:rPr>
              <a:t>https://curia.europa.eu/juris/document/document.jsf?text=&amp;docid=168887&amp;pageIndex=0&amp;doclang=EN&amp;mode=lst&amp;dir=&amp;occ=first&amp;part=1&amp;cid=46431</a:t>
            </a:r>
            <a:r>
              <a:rPr lang="pl-PL" dirty="0"/>
              <a:t>, dostęp: 29.10.2024 r.</a:t>
            </a:r>
          </a:p>
        </p:txBody>
      </p:sp>
    </p:spTree>
    <p:extLst>
      <p:ext uri="{BB962C8B-B14F-4D97-AF65-F5344CB8AC3E}">
        <p14:creationId xmlns:p14="http://schemas.microsoft.com/office/powerpoint/2010/main" val="21382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8082FF-EA5E-0820-46CB-091BB93D2D4A}"/>
              </a:ext>
            </a:extLst>
          </p:cNvPr>
          <p:cNvSpPr>
            <a:spLocks noGrp="1"/>
          </p:cNvSpPr>
          <p:nvPr>
            <p:ph type="title"/>
          </p:nvPr>
        </p:nvSpPr>
        <p:spPr>
          <a:xfrm>
            <a:off x="838200" y="53293"/>
            <a:ext cx="10515600" cy="1325563"/>
          </a:xfrm>
        </p:spPr>
        <p:txBody>
          <a:bodyPr/>
          <a:lstStyle/>
          <a:p>
            <a:r>
              <a:rPr lang="pl-PL" dirty="0"/>
              <a:t>Rodzaje znaków – podmioty uprawnione</a:t>
            </a:r>
          </a:p>
        </p:txBody>
      </p:sp>
      <p:graphicFrame>
        <p:nvGraphicFramePr>
          <p:cNvPr id="4" name="Symbol zastępczy zawartości 3">
            <a:extLst>
              <a:ext uri="{FF2B5EF4-FFF2-40B4-BE49-F238E27FC236}">
                <a16:creationId xmlns:a16="http://schemas.microsoft.com/office/drawing/2014/main" id="{33DBB6D6-5867-9F6C-DD8D-46491E0FD5F1}"/>
              </a:ext>
            </a:extLst>
          </p:cNvPr>
          <p:cNvGraphicFramePr>
            <a:graphicFrameLocks noGrp="1"/>
          </p:cNvGraphicFramePr>
          <p:nvPr>
            <p:ph idx="1"/>
            <p:extLst>
              <p:ext uri="{D42A27DB-BD31-4B8C-83A1-F6EECF244321}">
                <p14:modId xmlns:p14="http://schemas.microsoft.com/office/powerpoint/2010/main" val="4290717236"/>
              </p:ext>
            </p:extLst>
          </p:nvPr>
        </p:nvGraphicFramePr>
        <p:xfrm>
          <a:off x="188686" y="1167752"/>
          <a:ext cx="11814628" cy="5517745"/>
        </p:xfrm>
        <a:graphic>
          <a:graphicData uri="http://schemas.openxmlformats.org/drawingml/2006/table">
            <a:tbl>
              <a:tblPr firstRow="1" bandRow="1">
                <a:tableStyleId>{5C22544A-7EE6-4342-B048-85BDC9FD1C3A}</a:tableStyleId>
              </a:tblPr>
              <a:tblGrid>
                <a:gridCol w="2953657">
                  <a:extLst>
                    <a:ext uri="{9D8B030D-6E8A-4147-A177-3AD203B41FA5}">
                      <a16:colId xmlns:a16="http://schemas.microsoft.com/office/drawing/2014/main" val="863701154"/>
                    </a:ext>
                  </a:extLst>
                </a:gridCol>
                <a:gridCol w="2953657">
                  <a:extLst>
                    <a:ext uri="{9D8B030D-6E8A-4147-A177-3AD203B41FA5}">
                      <a16:colId xmlns:a16="http://schemas.microsoft.com/office/drawing/2014/main" val="242720783"/>
                    </a:ext>
                  </a:extLst>
                </a:gridCol>
                <a:gridCol w="2953657">
                  <a:extLst>
                    <a:ext uri="{9D8B030D-6E8A-4147-A177-3AD203B41FA5}">
                      <a16:colId xmlns:a16="http://schemas.microsoft.com/office/drawing/2014/main" val="2717866360"/>
                    </a:ext>
                  </a:extLst>
                </a:gridCol>
                <a:gridCol w="2953657">
                  <a:extLst>
                    <a:ext uri="{9D8B030D-6E8A-4147-A177-3AD203B41FA5}">
                      <a16:colId xmlns:a16="http://schemas.microsoft.com/office/drawing/2014/main" val="1095965862"/>
                    </a:ext>
                  </a:extLst>
                </a:gridCol>
              </a:tblGrid>
              <a:tr h="793345">
                <a:tc>
                  <a:txBody>
                    <a:bodyPr/>
                    <a:lstStyle/>
                    <a:p>
                      <a:r>
                        <a:rPr lang="pl-PL" dirty="0"/>
                        <a:t>Indywidualny</a:t>
                      </a:r>
                    </a:p>
                  </a:txBody>
                  <a:tcPr/>
                </a:tc>
                <a:tc>
                  <a:txBody>
                    <a:bodyPr/>
                    <a:lstStyle/>
                    <a:p>
                      <a:r>
                        <a:rPr lang="pl-PL" dirty="0"/>
                        <a:t>Wspólne prawo ochronne</a:t>
                      </a:r>
                    </a:p>
                  </a:txBody>
                  <a:tcPr/>
                </a:tc>
                <a:tc>
                  <a:txBody>
                    <a:bodyPr/>
                    <a:lstStyle/>
                    <a:p>
                      <a:r>
                        <a:rPr lang="pl-PL" dirty="0"/>
                        <a:t>Wspólny znak towarowy</a:t>
                      </a:r>
                    </a:p>
                  </a:txBody>
                  <a:tcPr/>
                </a:tc>
                <a:tc>
                  <a:txBody>
                    <a:bodyPr/>
                    <a:lstStyle/>
                    <a:p>
                      <a:r>
                        <a:rPr lang="pl-PL" dirty="0"/>
                        <a:t>Znak </a:t>
                      </a:r>
                      <a:r>
                        <a:rPr lang="pl-PL" dirty="0" err="1"/>
                        <a:t>gwarancyjnn</a:t>
                      </a:r>
                      <a:endParaRPr lang="pl-PL" dirty="0"/>
                    </a:p>
                  </a:txBody>
                  <a:tcPr/>
                </a:tc>
                <a:extLst>
                  <a:ext uri="{0D108BD9-81ED-4DB2-BD59-A6C34878D82A}">
                    <a16:rowId xmlns:a16="http://schemas.microsoft.com/office/drawing/2014/main" val="2626902310"/>
                  </a:ext>
                </a:extLst>
              </a:tr>
              <a:tr h="4533398">
                <a:tc>
                  <a:txBody>
                    <a:bodyPr/>
                    <a:lstStyle/>
                    <a:p>
                      <a:r>
                        <a:rPr lang="pl-PL" sz="1600" dirty="0"/>
                        <a:t>przysługuje na rzecz tylko jednego uprawnionego,</a:t>
                      </a:r>
                    </a:p>
                    <a:p>
                      <a:r>
                        <a:rPr lang="pl-PL" sz="1600" dirty="0"/>
                        <a:t>zapewnia używanie znaku towarowego na wyłączność temu podmiotowi, dla którego znak towarowy został zarejestrowany.</a:t>
                      </a:r>
                    </a:p>
                    <a:p>
                      <a:endParaRPr lang="pl-PL" sz="1600" dirty="0"/>
                    </a:p>
                    <a:p>
                      <a:endParaRPr lang="pl-PL" sz="1600" dirty="0"/>
                    </a:p>
                  </a:txBody>
                  <a:tcPr/>
                </a:tc>
                <a:tc>
                  <a:txBody>
                    <a:bodyPr/>
                    <a:lstStyle/>
                    <a:p>
                      <a:r>
                        <a:rPr lang="pl-PL" sz="1600" dirty="0"/>
                        <a:t>może z niego korzystać kilka osób, w tym </a:t>
                      </a:r>
                      <a:r>
                        <a:rPr lang="pl-PL" sz="1600" b="1" dirty="0"/>
                        <a:t>przedsiębiorcy, którzy zgłosili znak towarowy wspólnie</a:t>
                      </a:r>
                      <a:r>
                        <a:rPr lang="pl-PL" sz="1600" dirty="0"/>
                        <a:t>. </a:t>
                      </a:r>
                    </a:p>
                    <a:p>
                      <a:r>
                        <a:rPr lang="pl-PL" sz="1600" dirty="0"/>
                        <a:t>Warunkiem jest, by używanie nie było sprzeczne z interesem publicznym i nie miało na celu wprowadzenie odbiorców w błąd, w szczególności co do charakteru, przeznaczenia, jakości, właściwości lub pochodzenia towarów. </a:t>
                      </a:r>
                    </a:p>
                    <a:p>
                      <a:r>
                        <a:rPr lang="pl-PL" sz="1600" dirty="0"/>
                        <a:t>Zasady używania znaku towarowego na podstawie wspólnego prawa ochronnego obowiązkowo określa regulamin znaku przyjęty przez tych przedsiębiorców.   </a:t>
                      </a:r>
                    </a:p>
                    <a:p>
                      <a:endParaRPr lang="pl-PL" sz="1600" dirty="0"/>
                    </a:p>
                  </a:txBody>
                  <a:tcPr/>
                </a:tc>
                <a:tc>
                  <a:txBody>
                    <a:bodyPr/>
                    <a:lstStyle/>
                    <a:p>
                      <a:r>
                        <a:rPr lang="pl-PL" sz="1600" dirty="0">
                          <a:effectLst/>
                          <a:latin typeface="MinionPro"/>
                        </a:rPr>
                        <a:t>pochodzenie danego towaru lub usługi od przedsiębiorcó</a:t>
                      </a:r>
                      <a:r>
                        <a:rPr lang="pl-PL" sz="1600" dirty="0">
                          <a:latin typeface="MinionPro"/>
                        </a:rPr>
                        <a:t>w</a:t>
                      </a:r>
                      <a:r>
                        <a:rPr lang="pl-PL" sz="1600" dirty="0">
                          <a:effectLst/>
                          <a:latin typeface="MinionPro"/>
                        </a:rPr>
                        <a:t> zrzeszonych w ramach organizacji.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Przedsiębiorcy i osoby upoważnione mogą używać wspólnego znaku towarowego pod warunkiem, że stosują̨ się do zasad dotyczących używania takiego znaku ustalonych w </a:t>
                      </a:r>
                      <a:r>
                        <a:rPr lang="pl-PL" sz="1600" b="1" dirty="0"/>
                        <a:t>regulaminie</a:t>
                      </a:r>
                      <a:r>
                        <a:rPr lang="pl-PL" sz="1600" dirty="0"/>
                        <a:t> przyjętym przez organizację (lub osobę̨ prawną) </a:t>
                      </a:r>
                    </a:p>
                    <a:p>
                      <a:endParaRPr lang="pl-PL"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Na znak towarowy gwarancyjny, może uzyskać prawo ochronne osoba fizyczna lub prawna, w tym instytucje, organy oraz podmioty prawa publicznego, która nie prowadzi działalności gospodarczej obejmującej dostarczanie towarów tego samego rodzaju co towary certyfikowane. </a:t>
                      </a:r>
                    </a:p>
                    <a:p>
                      <a:endParaRPr lang="pl-PL" sz="1600" dirty="0"/>
                    </a:p>
                  </a:txBody>
                  <a:tcPr/>
                </a:tc>
                <a:extLst>
                  <a:ext uri="{0D108BD9-81ED-4DB2-BD59-A6C34878D82A}">
                    <a16:rowId xmlns:a16="http://schemas.microsoft.com/office/drawing/2014/main" val="1584129268"/>
                  </a:ext>
                </a:extLst>
              </a:tr>
            </a:tbl>
          </a:graphicData>
        </a:graphic>
      </p:graphicFrame>
      <p:pic>
        <p:nvPicPr>
          <p:cNvPr id="5" name="Obraz 4">
            <a:extLst>
              <a:ext uri="{FF2B5EF4-FFF2-40B4-BE49-F238E27FC236}">
                <a16:creationId xmlns:a16="http://schemas.microsoft.com/office/drawing/2014/main" id="{CC5B23BC-9199-B3F7-A353-2AB993539E69}"/>
              </a:ext>
            </a:extLst>
          </p:cNvPr>
          <p:cNvPicPr>
            <a:picLocks noChangeAspect="1"/>
          </p:cNvPicPr>
          <p:nvPr/>
        </p:nvPicPr>
        <p:blipFill>
          <a:blip r:embed="rId2"/>
          <a:stretch>
            <a:fillRect/>
          </a:stretch>
        </p:blipFill>
        <p:spPr>
          <a:xfrm>
            <a:off x="6533513" y="5862490"/>
            <a:ext cx="1754144" cy="583443"/>
          </a:xfrm>
          <a:prstGeom prst="rect">
            <a:avLst/>
          </a:prstGeom>
        </p:spPr>
      </p:pic>
      <p:pic>
        <p:nvPicPr>
          <p:cNvPr id="6" name="Obraz 5">
            <a:extLst>
              <a:ext uri="{FF2B5EF4-FFF2-40B4-BE49-F238E27FC236}">
                <a16:creationId xmlns:a16="http://schemas.microsoft.com/office/drawing/2014/main" id="{178DFA7F-6CA7-63BE-A12A-A1EF51B43C2A}"/>
              </a:ext>
            </a:extLst>
          </p:cNvPr>
          <p:cNvPicPr>
            <a:picLocks noChangeAspect="1"/>
          </p:cNvPicPr>
          <p:nvPr/>
        </p:nvPicPr>
        <p:blipFill>
          <a:blip r:embed="rId3"/>
          <a:stretch>
            <a:fillRect/>
          </a:stretch>
        </p:blipFill>
        <p:spPr>
          <a:xfrm>
            <a:off x="9627220" y="5649732"/>
            <a:ext cx="1595952" cy="935680"/>
          </a:xfrm>
          <a:prstGeom prst="rect">
            <a:avLst/>
          </a:prstGeom>
        </p:spPr>
      </p:pic>
    </p:spTree>
    <p:extLst>
      <p:ext uri="{BB962C8B-B14F-4D97-AF65-F5344CB8AC3E}">
        <p14:creationId xmlns:p14="http://schemas.microsoft.com/office/powerpoint/2010/main" val="391957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525526-BE8C-2D49-B52A-5B15436CE60E}"/>
              </a:ext>
            </a:extLst>
          </p:cNvPr>
          <p:cNvSpPr>
            <a:spLocks noGrp="1"/>
          </p:cNvSpPr>
          <p:nvPr>
            <p:ph type="title"/>
          </p:nvPr>
        </p:nvSpPr>
        <p:spPr>
          <a:xfrm>
            <a:off x="492370" y="516835"/>
            <a:ext cx="3084844" cy="5772840"/>
          </a:xfrm>
        </p:spPr>
        <p:txBody>
          <a:bodyPr anchor="ctr">
            <a:normAutofit/>
          </a:bodyPr>
          <a:lstStyle/>
          <a:p>
            <a:r>
              <a:rPr lang="pl-PL" sz="3300" dirty="0"/>
              <a:t>OCHRONA ZNAKÓW TOWAROWYCH</a:t>
            </a:r>
            <a:r>
              <a:rPr lang="pl-PL" sz="3300" dirty="0">
                <a:solidFill>
                  <a:schemeClr val="bg1"/>
                </a:solidFill>
              </a:rPr>
              <a:t>:</a:t>
            </a:r>
          </a:p>
        </p:txBody>
      </p:sp>
      <p:graphicFrame>
        <p:nvGraphicFramePr>
          <p:cNvPr id="5" name="Symbol zastępczy zawartości 2">
            <a:extLst>
              <a:ext uri="{FF2B5EF4-FFF2-40B4-BE49-F238E27FC236}">
                <a16:creationId xmlns:a16="http://schemas.microsoft.com/office/drawing/2014/main" id="{F9FB5FBF-E678-493D-85A5-82DFBC74C7CD}"/>
              </a:ext>
            </a:extLst>
          </p:cNvPr>
          <p:cNvGraphicFramePr>
            <a:graphicFrameLocks noGrp="1"/>
          </p:cNvGraphicFramePr>
          <p:nvPr>
            <p:ph idx="1"/>
            <p:extLst>
              <p:ext uri="{D42A27DB-BD31-4B8C-83A1-F6EECF244321}">
                <p14:modId xmlns:p14="http://schemas.microsoft.com/office/powerpoint/2010/main" val="351022540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23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FDA6C0-5E15-C540-91BC-30797E503D77}"/>
              </a:ext>
            </a:extLst>
          </p:cNvPr>
          <p:cNvSpPr>
            <a:spLocks noGrp="1"/>
          </p:cNvSpPr>
          <p:nvPr>
            <p:ph type="title"/>
          </p:nvPr>
        </p:nvSpPr>
        <p:spPr>
          <a:xfrm>
            <a:off x="635000" y="640823"/>
            <a:ext cx="3418659" cy="5583148"/>
          </a:xfrm>
        </p:spPr>
        <p:txBody>
          <a:bodyPr anchor="ctr">
            <a:normAutofit/>
          </a:bodyPr>
          <a:lstStyle/>
          <a:p>
            <a:r>
              <a:rPr lang="pl-PL" sz="5400"/>
              <a:t>Terytorialny zasięg ochrony</a:t>
            </a:r>
          </a:p>
        </p:txBody>
      </p:sp>
      <p:graphicFrame>
        <p:nvGraphicFramePr>
          <p:cNvPr id="4" name="Symbol zastępczy zawartości 3">
            <a:extLst>
              <a:ext uri="{FF2B5EF4-FFF2-40B4-BE49-F238E27FC236}">
                <a16:creationId xmlns:a16="http://schemas.microsoft.com/office/drawing/2014/main" id="{427440AA-4274-2B45-A845-B167275336E3}"/>
              </a:ext>
            </a:extLst>
          </p:cNvPr>
          <p:cNvGraphicFramePr>
            <a:graphicFrameLocks noGrp="1"/>
          </p:cNvGraphicFramePr>
          <p:nvPr>
            <p:ph idx="1"/>
            <p:extLst>
              <p:ext uri="{D42A27DB-BD31-4B8C-83A1-F6EECF244321}">
                <p14:modId xmlns:p14="http://schemas.microsoft.com/office/powerpoint/2010/main" val="5107423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02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2DEF07-D57D-0644-AA78-89FDCD9E5659}"/>
              </a:ext>
            </a:extLst>
          </p:cNvPr>
          <p:cNvSpPr>
            <a:spLocks noGrp="1"/>
          </p:cNvSpPr>
          <p:nvPr>
            <p:ph type="title"/>
          </p:nvPr>
        </p:nvSpPr>
        <p:spPr>
          <a:xfrm>
            <a:off x="566924" y="765768"/>
            <a:ext cx="9201190" cy="1063244"/>
          </a:xfrm>
        </p:spPr>
        <p:txBody>
          <a:bodyPr vert="horz" lIns="91440" tIns="45720" rIns="91440" bIns="45720" rtlCol="0" anchor="t">
            <a:normAutofit/>
          </a:bodyPr>
          <a:lstStyle/>
          <a:p>
            <a:r>
              <a:rPr lang="en-US" dirty="0"/>
              <a:t>Krajowa </a:t>
            </a:r>
            <a:r>
              <a:rPr lang="en-US" dirty="0" err="1"/>
              <a:t>p</a:t>
            </a:r>
            <a:r>
              <a:rPr lang="en-US" sz="4400" dirty="0" err="1"/>
              <a:t>rocedura</a:t>
            </a:r>
            <a:r>
              <a:rPr lang="en-US" sz="4400" dirty="0"/>
              <a:t> </a:t>
            </a:r>
            <a:r>
              <a:rPr lang="en-US" sz="4400" dirty="0" err="1"/>
              <a:t>rejestracji</a:t>
            </a:r>
            <a:r>
              <a:rPr lang="en-US" sz="4400" dirty="0"/>
              <a:t>  </a:t>
            </a:r>
          </a:p>
        </p:txBody>
      </p:sp>
      <p:pic>
        <p:nvPicPr>
          <p:cNvPr id="2050" name="Picture 2" descr="diagram obrazujący procedurę udzielenia prawa ochronnego na znak towarowy">
            <a:extLst>
              <a:ext uri="{FF2B5EF4-FFF2-40B4-BE49-F238E27FC236}">
                <a16:creationId xmlns:a16="http://schemas.microsoft.com/office/drawing/2014/main" id="{A4640311-66F2-E84E-922F-127F0079A62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47" r="2147" b="-1"/>
          <a:stretch/>
        </p:blipFill>
        <p:spPr bwMode="auto">
          <a:xfrm>
            <a:off x="651489" y="2169236"/>
            <a:ext cx="10885620" cy="371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25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D12CB7-A631-D44A-8FCE-35EB96EF0CA5}"/>
              </a:ext>
            </a:extLst>
          </p:cNvPr>
          <p:cNvSpPr>
            <a:spLocks noGrp="1"/>
          </p:cNvSpPr>
          <p:nvPr>
            <p:ph type="title"/>
          </p:nvPr>
        </p:nvSpPr>
        <p:spPr>
          <a:xfrm>
            <a:off x="402265" y="183885"/>
            <a:ext cx="10515600" cy="1325563"/>
          </a:xfrm>
        </p:spPr>
        <p:txBody>
          <a:bodyPr>
            <a:normAutofit/>
          </a:bodyPr>
          <a:lstStyle/>
          <a:p>
            <a:r>
              <a:rPr lang="pl-PL" dirty="0"/>
              <a:t>Treść i zakres prawa ochronnego</a:t>
            </a:r>
          </a:p>
        </p:txBody>
      </p:sp>
      <p:sp>
        <p:nvSpPr>
          <p:cNvPr id="3" name="Symbol zastępczy zawartości 2">
            <a:extLst>
              <a:ext uri="{FF2B5EF4-FFF2-40B4-BE49-F238E27FC236}">
                <a16:creationId xmlns:a16="http://schemas.microsoft.com/office/drawing/2014/main" id="{B4FA484B-CFAD-B540-986B-D93F12F03EB6}"/>
              </a:ext>
            </a:extLst>
          </p:cNvPr>
          <p:cNvSpPr>
            <a:spLocks noGrp="1"/>
          </p:cNvSpPr>
          <p:nvPr>
            <p:ph idx="1"/>
          </p:nvPr>
        </p:nvSpPr>
        <p:spPr>
          <a:xfrm>
            <a:off x="402265" y="1718925"/>
            <a:ext cx="7221279" cy="4667250"/>
          </a:xfrm>
        </p:spPr>
        <p:txBody>
          <a:bodyPr/>
          <a:lstStyle/>
          <a:p>
            <a:pPr marL="0" indent="0" algn="just">
              <a:buNone/>
            </a:pPr>
            <a:r>
              <a:rPr lang="pl-PL" sz="2400" dirty="0"/>
              <a:t>Przez uzyskanie prawa ochronnego nabywa się prawo </a:t>
            </a:r>
            <a:r>
              <a:rPr lang="pl-PL" sz="2400" b="1" u="sng" dirty="0"/>
              <a:t>wyłącznego używania znaku </a:t>
            </a:r>
            <a:r>
              <a:rPr lang="pl-PL" sz="2400" dirty="0"/>
              <a:t>towarowego w sposób </a:t>
            </a:r>
            <a:r>
              <a:rPr lang="pl-PL" sz="2400" b="1" dirty="0"/>
              <a:t>zarobkowy lub zawodowy </a:t>
            </a:r>
            <a:r>
              <a:rPr lang="pl-PL" sz="2400" dirty="0"/>
              <a:t>na całym obszarze Rzeczypospolitej Polskiej. (art. 153 ust. 1 </a:t>
            </a:r>
            <a:r>
              <a:rPr lang="pl-PL" sz="2400" dirty="0" err="1"/>
              <a:t>p.w.p</a:t>
            </a:r>
            <a:r>
              <a:rPr lang="pl-PL" sz="2400" dirty="0"/>
              <a:t>.) </a:t>
            </a:r>
          </a:p>
          <a:p>
            <a:pPr marL="0" indent="0">
              <a:buNone/>
            </a:pPr>
            <a:endParaRPr lang="pl-PL" dirty="0"/>
          </a:p>
        </p:txBody>
      </p:sp>
      <p:graphicFrame>
        <p:nvGraphicFramePr>
          <p:cNvPr id="4" name="Diagram 3">
            <a:extLst>
              <a:ext uri="{FF2B5EF4-FFF2-40B4-BE49-F238E27FC236}">
                <a16:creationId xmlns:a16="http://schemas.microsoft.com/office/drawing/2014/main" id="{70F0BD0B-12ED-A949-8D52-C53E90DA4387}"/>
              </a:ext>
            </a:extLst>
          </p:cNvPr>
          <p:cNvGraphicFramePr/>
          <p:nvPr>
            <p:extLst>
              <p:ext uri="{D42A27DB-BD31-4B8C-83A1-F6EECF244321}">
                <p14:modId xmlns:p14="http://schemas.microsoft.com/office/powerpoint/2010/main" val="77947061"/>
              </p:ext>
            </p:extLst>
          </p:nvPr>
        </p:nvGraphicFramePr>
        <p:xfrm>
          <a:off x="1119055" y="3624054"/>
          <a:ext cx="5787697"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Obraz 5" descr="Obraz zawierający tekst, menu, wzór&#10;&#10;Opis wygenerowany automatycznie">
            <a:extLst>
              <a:ext uri="{FF2B5EF4-FFF2-40B4-BE49-F238E27FC236}">
                <a16:creationId xmlns:a16="http://schemas.microsoft.com/office/drawing/2014/main" id="{D4A99A0F-5A15-3CD8-DD7F-EBBD21A81B1E}"/>
              </a:ext>
            </a:extLst>
          </p:cNvPr>
          <p:cNvPicPr>
            <a:picLocks noChangeAspect="1"/>
          </p:cNvPicPr>
          <p:nvPr/>
        </p:nvPicPr>
        <p:blipFill>
          <a:blip r:embed="rId7"/>
          <a:stretch>
            <a:fillRect/>
          </a:stretch>
        </p:blipFill>
        <p:spPr>
          <a:xfrm>
            <a:off x="7765143" y="742799"/>
            <a:ext cx="4302016" cy="6081486"/>
          </a:xfrm>
          <a:prstGeom prst="rect">
            <a:avLst/>
          </a:prstGeom>
        </p:spPr>
      </p:pic>
    </p:spTree>
    <p:extLst>
      <p:ext uri="{BB962C8B-B14F-4D97-AF65-F5344CB8AC3E}">
        <p14:creationId xmlns:p14="http://schemas.microsoft.com/office/powerpoint/2010/main" val="130300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3E7CCF-471B-7241-B693-798C2795E11B}"/>
              </a:ext>
            </a:extLst>
          </p:cNvPr>
          <p:cNvSpPr>
            <a:spLocks noGrp="1"/>
          </p:cNvSpPr>
          <p:nvPr>
            <p:ph type="title"/>
          </p:nvPr>
        </p:nvSpPr>
        <p:spPr>
          <a:xfrm>
            <a:off x="643467" y="516835"/>
            <a:ext cx="3448259" cy="1666501"/>
          </a:xfrm>
        </p:spPr>
        <p:txBody>
          <a:bodyPr>
            <a:normAutofit/>
          </a:bodyPr>
          <a:lstStyle/>
          <a:p>
            <a:r>
              <a:rPr lang="pl-PL" sz="4000" dirty="0">
                <a:solidFill>
                  <a:srgbClr val="FFFFFF"/>
                </a:solidFill>
                <a:latin typeface="Aptos" panose="020B0004020202020204" pitchFamily="34" charset="0"/>
              </a:rPr>
              <a:t>Klasyfikacja nicejska</a:t>
            </a:r>
          </a:p>
        </p:txBody>
      </p:sp>
      <p:sp>
        <p:nvSpPr>
          <p:cNvPr id="9" name="Content Placeholder 8">
            <a:extLst>
              <a:ext uri="{FF2B5EF4-FFF2-40B4-BE49-F238E27FC236}">
                <a16:creationId xmlns:a16="http://schemas.microsoft.com/office/drawing/2014/main" id="{3EA77346-CBAF-4ABE-8F31-21CAA361649F}"/>
              </a:ext>
            </a:extLst>
          </p:cNvPr>
          <p:cNvSpPr>
            <a:spLocks noGrp="1"/>
          </p:cNvSpPr>
          <p:nvPr>
            <p:ph idx="1"/>
          </p:nvPr>
        </p:nvSpPr>
        <p:spPr>
          <a:xfrm>
            <a:off x="232229" y="2061029"/>
            <a:ext cx="4064000" cy="4470399"/>
          </a:xfrm>
        </p:spPr>
        <p:txBody>
          <a:bodyPr>
            <a:normAutofit fontScale="92500"/>
          </a:bodyPr>
          <a:lstStyle/>
          <a:p>
            <a:r>
              <a:rPr lang="pl-PL" sz="2400" dirty="0">
                <a:solidFill>
                  <a:srgbClr val="FFFFFF"/>
                </a:solidFill>
                <a:latin typeface="Aptos" panose="020B0004020202020204" pitchFamily="34" charset="0"/>
              </a:rPr>
              <a:t>Międzynarodowa klasyfikacja wykorzystywana do celów rejestracji znaków towarowych. </a:t>
            </a:r>
          </a:p>
          <a:p>
            <a:r>
              <a:rPr lang="pl-PL" sz="2400" dirty="0">
                <a:solidFill>
                  <a:srgbClr val="FFFFFF"/>
                </a:solidFill>
                <a:latin typeface="Aptos" panose="020B0004020202020204" pitchFamily="34" charset="0"/>
              </a:rPr>
              <a:t>Powstała w wyniku Porozumienia nicejskiego z 1957 r. ustanawiającego tę klasyfikację.  Polska jest jej sygnatariuszem od 1997 r. </a:t>
            </a:r>
          </a:p>
          <a:p>
            <a:r>
              <a:rPr lang="pl-PL" sz="2400" dirty="0">
                <a:solidFill>
                  <a:srgbClr val="FFFFFF"/>
                </a:solidFill>
                <a:latin typeface="Aptos" panose="020B0004020202020204" pitchFamily="34" charset="0"/>
              </a:rPr>
              <a:t>Składa się z 34 klas towarowych oraz 11 klas usługowych, zawiera alfabetyczny wykaz towarów.</a:t>
            </a:r>
          </a:p>
          <a:p>
            <a:endParaRPr lang="en-US" sz="2400" dirty="0">
              <a:solidFill>
                <a:srgbClr val="FFFFFF"/>
              </a:solidFill>
            </a:endParaRPr>
          </a:p>
        </p:txBody>
      </p:sp>
      <p:pic>
        <p:nvPicPr>
          <p:cNvPr id="5" name="Symbol zastępczy zawartości 4" descr="Obraz zawierający stół&#10;&#10;Opis wygenerowany automatycznie">
            <a:extLst>
              <a:ext uri="{FF2B5EF4-FFF2-40B4-BE49-F238E27FC236}">
                <a16:creationId xmlns:a16="http://schemas.microsoft.com/office/drawing/2014/main" id="{36470DFD-C196-B349-8513-3920A65BF0C1}"/>
              </a:ext>
            </a:extLst>
          </p:cNvPr>
          <p:cNvPicPr>
            <a:picLocks noChangeAspect="1"/>
          </p:cNvPicPr>
          <p:nvPr/>
        </p:nvPicPr>
        <p:blipFill rotWithShape="1">
          <a:blip r:embed="rId2"/>
          <a:srcRect r="3551" b="-2"/>
          <a:stretch/>
        </p:blipFill>
        <p:spPr>
          <a:xfrm>
            <a:off x="4654296" y="10"/>
            <a:ext cx="7537703" cy="6857990"/>
          </a:xfrm>
          <a:prstGeom prst="rect">
            <a:avLst/>
          </a:prstGeom>
        </p:spPr>
      </p:pic>
    </p:spTree>
    <p:extLst>
      <p:ext uri="{BB962C8B-B14F-4D97-AF65-F5344CB8AC3E}">
        <p14:creationId xmlns:p14="http://schemas.microsoft.com/office/powerpoint/2010/main" val="46631184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F3CD07-E2EA-D34F-976F-6755C693D8D3}"/>
              </a:ext>
            </a:extLst>
          </p:cNvPr>
          <p:cNvSpPr>
            <a:spLocks noGrp="1"/>
          </p:cNvSpPr>
          <p:nvPr>
            <p:ph type="title"/>
          </p:nvPr>
        </p:nvSpPr>
        <p:spPr/>
        <p:txBody>
          <a:bodyPr/>
          <a:lstStyle/>
          <a:p>
            <a:r>
              <a:rPr lang="pl-PL" dirty="0"/>
              <a:t>Międzynarodowa klasyfikacja towarów i usług</a:t>
            </a:r>
          </a:p>
        </p:txBody>
      </p:sp>
      <p:pic>
        <p:nvPicPr>
          <p:cNvPr id="5" name="Symbol zastępczy zawartości 4" descr="Obraz zawierający tekst, zrzut ekranu, paragon, Czcionka&#10;&#10;Opis wygenerowany automatycznie">
            <a:extLst>
              <a:ext uri="{FF2B5EF4-FFF2-40B4-BE49-F238E27FC236}">
                <a16:creationId xmlns:a16="http://schemas.microsoft.com/office/drawing/2014/main" id="{02AFEA46-5047-F692-C68B-3867EF514BDC}"/>
              </a:ext>
            </a:extLst>
          </p:cNvPr>
          <p:cNvPicPr>
            <a:picLocks noGrp="1" noChangeAspect="1"/>
          </p:cNvPicPr>
          <p:nvPr>
            <p:ph idx="1"/>
          </p:nvPr>
        </p:nvPicPr>
        <p:blipFill>
          <a:blip r:embed="rId2"/>
          <a:stretch>
            <a:fillRect/>
          </a:stretch>
        </p:blipFill>
        <p:spPr>
          <a:xfrm>
            <a:off x="511338" y="1549854"/>
            <a:ext cx="7889096" cy="4351338"/>
          </a:xfrm>
        </p:spPr>
      </p:pic>
      <p:pic>
        <p:nvPicPr>
          <p:cNvPr id="7" name="Obraz 6" descr="Obraz zawierający tekst, zrzut ekranu, Czcionka&#10;&#10;Opis wygenerowany automatycznie">
            <a:extLst>
              <a:ext uri="{FF2B5EF4-FFF2-40B4-BE49-F238E27FC236}">
                <a16:creationId xmlns:a16="http://schemas.microsoft.com/office/drawing/2014/main" id="{CEE0C584-9D20-A5C6-1623-A403997F8AA2}"/>
              </a:ext>
            </a:extLst>
          </p:cNvPr>
          <p:cNvPicPr>
            <a:picLocks noChangeAspect="1"/>
          </p:cNvPicPr>
          <p:nvPr/>
        </p:nvPicPr>
        <p:blipFill>
          <a:blip r:embed="rId3"/>
          <a:stretch>
            <a:fillRect/>
          </a:stretch>
        </p:blipFill>
        <p:spPr>
          <a:xfrm>
            <a:off x="8727296" y="1549854"/>
            <a:ext cx="2718574" cy="4279106"/>
          </a:xfrm>
          <a:prstGeom prst="rect">
            <a:avLst/>
          </a:prstGeom>
        </p:spPr>
      </p:pic>
      <p:sp>
        <p:nvSpPr>
          <p:cNvPr id="8" name="pole tekstowe 7">
            <a:extLst>
              <a:ext uri="{FF2B5EF4-FFF2-40B4-BE49-F238E27FC236}">
                <a16:creationId xmlns:a16="http://schemas.microsoft.com/office/drawing/2014/main" id="{CE46A563-2919-1939-9EE8-B02633C7F2B5}"/>
              </a:ext>
            </a:extLst>
          </p:cNvPr>
          <p:cNvSpPr txBox="1"/>
          <p:nvPr/>
        </p:nvSpPr>
        <p:spPr>
          <a:xfrm>
            <a:off x="276546" y="6169709"/>
            <a:ext cx="11169324" cy="646331"/>
          </a:xfrm>
          <a:prstGeom prst="rect">
            <a:avLst/>
          </a:prstGeom>
          <a:noFill/>
        </p:spPr>
        <p:txBody>
          <a:bodyPr wrap="square" rtlCol="0">
            <a:spAutoFit/>
          </a:bodyPr>
          <a:lstStyle/>
          <a:p>
            <a:r>
              <a:rPr lang="pl-PL" dirty="0"/>
              <a:t>Źródło: </a:t>
            </a:r>
            <a:r>
              <a:rPr lang="pl-PL" dirty="0">
                <a:hlinkClick r:id="rId4"/>
              </a:rPr>
              <a:t>https://znakitowarowe-blog.pl/app/uploads/2022/11/miedzynarodowa-klasyfikacja-towarow-i-uslug-urzad-patentowy-znak-towarowy.jpg</a:t>
            </a:r>
            <a:r>
              <a:rPr lang="pl-PL" dirty="0"/>
              <a:t>, dostęp: 29.10.2024 r.</a:t>
            </a:r>
          </a:p>
        </p:txBody>
      </p:sp>
    </p:spTree>
    <p:extLst>
      <p:ext uri="{BB962C8B-B14F-4D97-AF65-F5344CB8AC3E}">
        <p14:creationId xmlns:p14="http://schemas.microsoft.com/office/powerpoint/2010/main" val="65497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913922-869E-6547-B0BA-3FA9A04E7DD0}"/>
              </a:ext>
            </a:extLst>
          </p:cNvPr>
          <p:cNvSpPr>
            <a:spLocks noGrp="1"/>
          </p:cNvSpPr>
          <p:nvPr>
            <p:ph type="title"/>
          </p:nvPr>
        </p:nvSpPr>
        <p:spPr>
          <a:xfrm>
            <a:off x="563671" y="328418"/>
            <a:ext cx="10586326" cy="1268984"/>
          </a:xfrm>
        </p:spPr>
        <p:txBody>
          <a:bodyPr>
            <a:normAutofit/>
          </a:bodyPr>
          <a:lstStyle/>
          <a:p>
            <a:r>
              <a:rPr lang="pl-PL" dirty="0">
                <a:latin typeface="Aptos" panose="020B0004020202020204" pitchFamily="34" charset="0"/>
              </a:rPr>
              <a:t>Przeszkody udzielenia prawa ochronnego</a:t>
            </a:r>
          </a:p>
        </p:txBody>
      </p:sp>
      <p:graphicFrame>
        <p:nvGraphicFramePr>
          <p:cNvPr id="4" name="Symbol zastępczy zawartości 3">
            <a:extLst>
              <a:ext uri="{FF2B5EF4-FFF2-40B4-BE49-F238E27FC236}">
                <a16:creationId xmlns:a16="http://schemas.microsoft.com/office/drawing/2014/main" id="{BA272AD7-E0DF-EAE0-BD67-55D5C62F5103}"/>
              </a:ext>
            </a:extLst>
          </p:cNvPr>
          <p:cNvGraphicFramePr>
            <a:graphicFrameLocks noGrp="1"/>
          </p:cNvGraphicFramePr>
          <p:nvPr>
            <p:ph idx="1"/>
            <p:extLst>
              <p:ext uri="{D42A27DB-BD31-4B8C-83A1-F6EECF244321}">
                <p14:modId xmlns:p14="http://schemas.microsoft.com/office/powerpoint/2010/main" val="3271017935"/>
              </p:ext>
            </p:extLst>
          </p:nvPr>
        </p:nvGraphicFramePr>
        <p:xfrm>
          <a:off x="838200" y="1825625"/>
          <a:ext cx="10515600" cy="430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765157697"/>
                    </a:ext>
                  </a:extLst>
                </a:gridCol>
                <a:gridCol w="5257800">
                  <a:extLst>
                    <a:ext uri="{9D8B030D-6E8A-4147-A177-3AD203B41FA5}">
                      <a16:colId xmlns:a16="http://schemas.microsoft.com/office/drawing/2014/main" val="933769331"/>
                    </a:ext>
                  </a:extLst>
                </a:gridCol>
              </a:tblGrid>
              <a:tr h="370840">
                <a:tc>
                  <a:txBody>
                    <a:bodyPr/>
                    <a:lstStyle/>
                    <a:p>
                      <a:r>
                        <a:rPr lang="pl-PL" dirty="0"/>
                        <a:t>Bezwzględne</a:t>
                      </a:r>
                    </a:p>
                  </a:txBody>
                  <a:tcPr/>
                </a:tc>
                <a:tc>
                  <a:txBody>
                    <a:bodyPr/>
                    <a:lstStyle/>
                    <a:p>
                      <a:r>
                        <a:rPr lang="pl-PL" dirty="0"/>
                        <a:t>Względne</a:t>
                      </a:r>
                    </a:p>
                  </a:txBody>
                  <a:tcPr/>
                </a:tc>
                <a:extLst>
                  <a:ext uri="{0D108BD9-81ED-4DB2-BD59-A6C34878D82A}">
                    <a16:rowId xmlns:a16="http://schemas.microsoft.com/office/drawing/2014/main" val="1376556903"/>
                  </a:ext>
                </a:extLst>
              </a:tr>
              <a:tr h="370840">
                <a:tc>
                  <a:txBody>
                    <a:bodyPr/>
                    <a:lstStyle/>
                    <a:p>
                      <a:r>
                        <a:rPr lang="pl-PL" dirty="0"/>
                        <a:t>Dotyczy wad formalnych samego oznaczenia</a:t>
                      </a:r>
                      <a:r>
                        <a:rPr lang="pl-PL" sz="1800" b="0" i="0" u="none" strike="noStrike" kern="1200" dirty="0">
                          <a:solidFill>
                            <a:schemeClr val="dk1"/>
                          </a:solidFill>
                          <a:effectLst/>
                          <a:latin typeface="+mn-lt"/>
                          <a:ea typeface="+mn-ea"/>
                          <a:cs typeface="+mn-cs"/>
                        </a:rPr>
                        <a:t>.</a:t>
                      </a:r>
                    </a:p>
                    <a:p>
                      <a:endParaRPr lang="pl-PL" sz="1800" b="0" i="0" u="none" strike="noStrike" kern="1200" dirty="0">
                        <a:solidFill>
                          <a:schemeClr val="dk1"/>
                        </a:solidFill>
                        <a:effectLst/>
                        <a:latin typeface="+mn-lt"/>
                        <a:ea typeface="+mn-ea"/>
                        <a:cs typeface="+mn-cs"/>
                      </a:endParaRPr>
                    </a:p>
                    <a:p>
                      <a:r>
                        <a:rPr lang="pl-PL" sz="1800" b="0" i="0" u="none" strike="noStrike" kern="1200" dirty="0">
                          <a:solidFill>
                            <a:schemeClr val="dk1"/>
                          </a:solidFill>
                          <a:effectLst/>
                          <a:latin typeface="+mn-lt"/>
                          <a:ea typeface="+mn-ea"/>
                          <a:cs typeface="+mn-cs"/>
                        </a:rPr>
                        <a:t>Bada je ekspert Urzędu (obowiązkowo)</a:t>
                      </a:r>
                    </a:p>
                    <a:p>
                      <a:endParaRPr lang="pl-PL" sz="1800" b="0" i="0" u="none" strike="noStrike" kern="1200" dirty="0">
                        <a:solidFill>
                          <a:schemeClr val="dk1"/>
                        </a:solidFill>
                        <a:effectLst/>
                        <a:latin typeface="+mn-lt"/>
                        <a:ea typeface="+mn-ea"/>
                        <a:cs typeface="+mn-cs"/>
                      </a:endParaRPr>
                    </a:p>
                    <a:p>
                      <a:r>
                        <a:rPr lang="pl-PL" sz="1800" b="0" i="0" u="none" strike="noStrike" kern="1200" dirty="0">
                          <a:solidFill>
                            <a:schemeClr val="dk1"/>
                          </a:solidFill>
                          <a:effectLst/>
                          <a:latin typeface="+mn-lt"/>
                          <a:ea typeface="+mn-ea"/>
                          <a:cs typeface="+mn-cs"/>
                        </a:rPr>
                        <a:t>Wymienione w art. 129</a:t>
                      </a:r>
                      <a:r>
                        <a:rPr lang="pl-PL" sz="1800" b="0" i="0" u="none" strike="noStrike" kern="1200" baseline="30000" dirty="0">
                          <a:solidFill>
                            <a:schemeClr val="dk1"/>
                          </a:solidFill>
                          <a:effectLst/>
                          <a:latin typeface="+mn-lt"/>
                          <a:ea typeface="+mn-ea"/>
                          <a:cs typeface="+mn-cs"/>
                        </a:rPr>
                        <a:t>1 </a:t>
                      </a:r>
                      <a:r>
                        <a:rPr lang="pl-PL" sz="1800" b="0" i="0" u="none" strike="noStrike" kern="1200" baseline="0" dirty="0" err="1">
                          <a:solidFill>
                            <a:schemeClr val="dk1"/>
                          </a:solidFill>
                          <a:effectLst/>
                          <a:latin typeface="+mn-lt"/>
                          <a:ea typeface="+mn-ea"/>
                          <a:cs typeface="+mn-cs"/>
                        </a:rPr>
                        <a:t>p.w.p</a:t>
                      </a:r>
                      <a:r>
                        <a:rPr lang="pl-PL" sz="1800" b="0" i="0" u="none" strike="noStrike" kern="1200" baseline="0" dirty="0">
                          <a:solidFill>
                            <a:schemeClr val="dk1"/>
                          </a:solidFill>
                          <a:effectLst/>
                          <a:latin typeface="+mn-lt"/>
                          <a:ea typeface="+mn-ea"/>
                          <a:cs typeface="+mn-cs"/>
                        </a:rPr>
                        <a:t>.</a:t>
                      </a:r>
                      <a:endParaRPr lang="pl-PL" sz="1800" b="0" i="0" u="none" strike="noStrike" kern="1200" dirty="0">
                        <a:solidFill>
                          <a:schemeClr val="dk1"/>
                        </a:solidFill>
                        <a:effectLst/>
                        <a:latin typeface="+mn-lt"/>
                        <a:ea typeface="+mn-ea"/>
                        <a:cs typeface="+mn-cs"/>
                      </a:endParaRPr>
                    </a:p>
                    <a:p>
                      <a:br>
                        <a:rPr lang="pl-PL" dirty="0"/>
                      </a:br>
                      <a:r>
                        <a:rPr lang="pl-PL" dirty="0"/>
                        <a:t>Np. brak wskazania branży,  znak który nie jest zmysłowo postrzegalny, znak, którego nie można oddzielić od towaru, brak zdolności odróżniającej, znak naruszający dobre obyczaje, znaki sprzeczne z porządkiem publicznym, symbole o znaczeniu religijnym, patriotycznym lub kulturowym, symbole Polski i obcych państw i organizacji międzynarodowych</a:t>
                      </a:r>
                    </a:p>
                  </a:txBody>
                  <a:tcPr/>
                </a:tc>
                <a:tc>
                  <a:txBody>
                    <a:bodyPr/>
                    <a:lstStyle/>
                    <a:p>
                      <a:r>
                        <a:rPr lang="pl-PL" dirty="0"/>
                        <a:t>Ekspert bada je jedynie na żądanie wyrażone w sprzeciwie</a:t>
                      </a:r>
                    </a:p>
                    <a:p>
                      <a:endParaRPr lang="pl-PL" dirty="0"/>
                    </a:p>
                    <a:p>
                      <a:r>
                        <a:rPr lang="pl-PL" dirty="0"/>
                        <a:t>Wymienione w art. 132</a:t>
                      </a:r>
                      <a:r>
                        <a:rPr lang="pl-PL" baseline="30000" dirty="0"/>
                        <a:t>1 </a:t>
                      </a:r>
                      <a:r>
                        <a:rPr lang="pl-PL" baseline="0" dirty="0" err="1"/>
                        <a:t>p.w.p</a:t>
                      </a:r>
                      <a:r>
                        <a:rPr lang="pl-PL" baseline="0" dirty="0"/>
                        <a:t>.</a:t>
                      </a:r>
                    </a:p>
                    <a:p>
                      <a:endParaRPr lang="pl-PL" baseline="0" dirty="0"/>
                    </a:p>
                    <a:p>
                      <a:r>
                        <a:rPr lang="pl-PL" baseline="0" dirty="0"/>
                        <a:t>Np. powołanie się na przysługujące konkurentowi wcześniejsze prawo do znaku</a:t>
                      </a:r>
                      <a:endParaRPr lang="pl-PL" dirty="0"/>
                    </a:p>
                  </a:txBody>
                  <a:tcPr/>
                </a:tc>
                <a:extLst>
                  <a:ext uri="{0D108BD9-81ED-4DB2-BD59-A6C34878D82A}">
                    <a16:rowId xmlns:a16="http://schemas.microsoft.com/office/drawing/2014/main" val="1425933995"/>
                  </a:ext>
                </a:extLst>
              </a:tr>
            </a:tbl>
          </a:graphicData>
        </a:graphic>
      </p:graphicFrame>
    </p:spTree>
    <p:extLst>
      <p:ext uri="{BB962C8B-B14F-4D97-AF65-F5344CB8AC3E}">
        <p14:creationId xmlns:p14="http://schemas.microsoft.com/office/powerpoint/2010/main" val="1946537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7C1A448-4A78-1544-8D45-126D09D67E6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ZNAKI TOWAROWE</a:t>
            </a:r>
          </a:p>
        </p:txBody>
      </p:sp>
      <p:pic>
        <p:nvPicPr>
          <p:cNvPr id="6" name="Symbol zastępczy obrazu 5">
            <a:extLst>
              <a:ext uri="{FF2B5EF4-FFF2-40B4-BE49-F238E27FC236}">
                <a16:creationId xmlns:a16="http://schemas.microsoft.com/office/drawing/2014/main" id="{8273B19B-44CA-7F4B-A38C-EFA596FEE582}"/>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t="12438" b="3293"/>
          <a:stretch/>
        </p:blipFill>
        <p:spPr>
          <a:xfrm>
            <a:off x="20" y="10"/>
            <a:ext cx="12191980" cy="6857990"/>
          </a:xfrm>
          <a:prstGeom prst="rect">
            <a:avLst/>
          </a:prstGeom>
        </p:spPr>
      </p:pic>
      <p:sp>
        <p:nvSpPr>
          <p:cNvPr id="7" name="pole tekstowe 6">
            <a:extLst>
              <a:ext uri="{FF2B5EF4-FFF2-40B4-BE49-F238E27FC236}">
                <a16:creationId xmlns:a16="http://schemas.microsoft.com/office/drawing/2014/main" id="{CA139960-5479-2C4F-9789-2CB4C85F2B1E}"/>
              </a:ext>
            </a:extLst>
          </p:cNvPr>
          <p:cNvSpPr txBox="1"/>
          <p:nvPr/>
        </p:nvSpPr>
        <p:spPr>
          <a:xfrm>
            <a:off x="9973123" y="6657945"/>
            <a:ext cx="221887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www.thebluediamondgallery.com/wooden-tile/t/trademark.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38604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7CF0F27-3937-554F-9C8E-AF22A10464AE}"/>
              </a:ext>
            </a:extLst>
          </p:cNvPr>
          <p:cNvSpPr>
            <a:spLocks noGrp="1"/>
          </p:cNvSpPr>
          <p:nvPr>
            <p:ph type="title"/>
          </p:nvPr>
        </p:nvSpPr>
        <p:spPr/>
        <p:txBody>
          <a:bodyPr>
            <a:normAutofit/>
          </a:bodyPr>
          <a:lstStyle/>
          <a:p>
            <a:r>
              <a:rPr lang="pl-PL" dirty="0">
                <a:latin typeface="Aptos" panose="020B0004020202020204" pitchFamily="34" charset="0"/>
              </a:rPr>
              <a:t>Odmowa rejestracji - przykłady</a:t>
            </a:r>
          </a:p>
        </p:txBody>
      </p:sp>
      <p:graphicFrame>
        <p:nvGraphicFramePr>
          <p:cNvPr id="4" name="Symbol zastępczy zawartości 3">
            <a:extLst>
              <a:ext uri="{FF2B5EF4-FFF2-40B4-BE49-F238E27FC236}">
                <a16:creationId xmlns:a16="http://schemas.microsoft.com/office/drawing/2014/main" id="{EC236EA1-7AF2-D697-EFCD-F5910F0EE4A7}"/>
              </a:ext>
            </a:extLst>
          </p:cNvPr>
          <p:cNvGraphicFramePr>
            <a:graphicFrameLocks noGrp="1"/>
          </p:cNvGraphicFramePr>
          <p:nvPr>
            <p:ph idx="1"/>
            <p:extLst>
              <p:ext uri="{D42A27DB-BD31-4B8C-83A1-F6EECF244321}">
                <p14:modId xmlns:p14="http://schemas.microsoft.com/office/powerpoint/2010/main" val="2212460726"/>
              </p:ext>
            </p:extLst>
          </p:nvPr>
        </p:nvGraphicFramePr>
        <p:xfrm>
          <a:off x="297712" y="1552353"/>
          <a:ext cx="10857651" cy="433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478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7FBA6B-0834-C140-84B2-D24595A67CF7}"/>
              </a:ext>
            </a:extLst>
          </p:cNvPr>
          <p:cNvSpPr>
            <a:spLocks noGrp="1"/>
          </p:cNvSpPr>
          <p:nvPr>
            <p:ph type="title"/>
          </p:nvPr>
        </p:nvSpPr>
        <p:spPr>
          <a:xfrm>
            <a:off x="630936" y="640080"/>
            <a:ext cx="4818888" cy="1481328"/>
          </a:xfrm>
        </p:spPr>
        <p:txBody>
          <a:bodyPr anchor="b">
            <a:normAutofit/>
          </a:bodyPr>
          <a:lstStyle/>
          <a:p>
            <a:r>
              <a:rPr lang="pl-PL" sz="3000">
                <a:latin typeface="Aptos" panose="020B0004020202020204" pitchFamily="34" charset="0"/>
              </a:rPr>
              <a:t>Względne przesłanki odmowy – art. 132</a:t>
            </a:r>
            <a:r>
              <a:rPr lang="pl-PL" sz="3000" baseline="30000">
                <a:latin typeface="Aptos" panose="020B0004020202020204" pitchFamily="34" charset="0"/>
              </a:rPr>
              <a:t>1</a:t>
            </a:r>
            <a:r>
              <a:rPr lang="pl-PL" sz="3000">
                <a:latin typeface="Aptos" panose="020B0004020202020204" pitchFamily="34" charset="0"/>
              </a:rPr>
              <a:t> p.w.p. – podnoszone w sprzeciwie</a:t>
            </a:r>
          </a:p>
        </p:txBody>
      </p:sp>
      <p:sp>
        <p:nvSpPr>
          <p:cNvPr id="3" name="Symbol zastępczy zawartości 2">
            <a:extLst>
              <a:ext uri="{FF2B5EF4-FFF2-40B4-BE49-F238E27FC236}">
                <a16:creationId xmlns:a16="http://schemas.microsoft.com/office/drawing/2014/main" id="{DD83CA42-E9F0-D646-B363-B120D8BD84C9}"/>
              </a:ext>
            </a:extLst>
          </p:cNvPr>
          <p:cNvSpPr>
            <a:spLocks noGrp="1"/>
          </p:cNvSpPr>
          <p:nvPr>
            <p:ph idx="1"/>
          </p:nvPr>
        </p:nvSpPr>
        <p:spPr>
          <a:xfrm>
            <a:off x="246743" y="2510971"/>
            <a:ext cx="5587999" cy="4238171"/>
          </a:xfrm>
        </p:spPr>
        <p:txBody>
          <a:bodyPr anchor="t">
            <a:normAutofit/>
          </a:bodyPr>
          <a:lstStyle/>
          <a:p>
            <a:pPr marL="0" indent="0">
              <a:buNone/>
            </a:pPr>
            <a:r>
              <a:rPr lang="pl-PL" sz="1000" dirty="0">
                <a:latin typeface="Aptos" panose="020B0004020202020204" pitchFamily="34" charset="0"/>
              </a:rPr>
              <a:t>Podstawę </a:t>
            </a:r>
            <a:r>
              <a:rPr lang="pl-PL" sz="1000" b="1" u="sng" dirty="0">
                <a:highlight>
                  <a:srgbClr val="FFFF00"/>
                </a:highlight>
                <a:latin typeface="Aptos" panose="020B0004020202020204" pitchFamily="34" charset="0"/>
              </a:rPr>
              <a:t>sprzeciwu</a:t>
            </a:r>
            <a:r>
              <a:rPr lang="pl-PL" sz="1000" dirty="0">
                <a:latin typeface="Aptos" panose="020B0004020202020204" pitchFamily="34" charset="0"/>
              </a:rPr>
              <a:t> wobec zgłoszenia może stanowić znak:</a:t>
            </a:r>
          </a:p>
          <a:p>
            <a:pPr marL="0" indent="0">
              <a:buNone/>
            </a:pPr>
            <a:r>
              <a:rPr lang="pl-PL" sz="1000" dirty="0">
                <a:latin typeface="Aptos" panose="020B0004020202020204" pitchFamily="34" charset="0"/>
              </a:rPr>
              <a:t>1) którego używanie </a:t>
            </a:r>
            <a:r>
              <a:rPr lang="pl-PL" sz="1000" u="sng" dirty="0">
                <a:latin typeface="Aptos" panose="020B0004020202020204" pitchFamily="34" charset="0"/>
              </a:rPr>
              <a:t>narusza prawa osobiste lub majątkowe osób trzecich</a:t>
            </a:r>
            <a:r>
              <a:rPr lang="pl-PL" sz="1000" dirty="0">
                <a:latin typeface="Aptos" panose="020B0004020202020204" pitchFamily="34" charset="0"/>
              </a:rPr>
              <a:t>;</a:t>
            </a:r>
          </a:p>
          <a:p>
            <a:pPr marL="0" indent="0">
              <a:buNone/>
            </a:pPr>
            <a:r>
              <a:rPr lang="pl-PL" sz="1000" dirty="0">
                <a:latin typeface="Aptos" panose="020B0004020202020204" pitchFamily="34" charset="0"/>
              </a:rPr>
              <a:t>2) </a:t>
            </a:r>
            <a:r>
              <a:rPr lang="pl-PL" sz="1000" u="sng" dirty="0">
                <a:latin typeface="Aptos" panose="020B0004020202020204" pitchFamily="34" charset="0"/>
              </a:rPr>
              <a:t>identyczny ze znakiem towarowym, na który udzielono prawa ochronnego z wcześniejszym pierwszeństwem na rzecz innej osoby dla identycznych towarów</a:t>
            </a:r>
            <a:r>
              <a:rPr lang="pl-PL" sz="1000" dirty="0">
                <a:latin typeface="Aptos" panose="020B0004020202020204" pitchFamily="34" charset="0"/>
              </a:rPr>
              <a:t>;</a:t>
            </a:r>
          </a:p>
          <a:p>
            <a:pPr marL="0" indent="0">
              <a:buNone/>
            </a:pPr>
            <a:r>
              <a:rPr lang="pl-PL" sz="1000" dirty="0">
                <a:latin typeface="Aptos" panose="020B0004020202020204" pitchFamily="34" charset="0"/>
              </a:rPr>
              <a:t>3) identyczny lub podobny do znaku towarowego, na który udzielono prawa ochronnego z wcześniejszym pierwszeństwem na rzecz innej osoby dla towarów identycznych lub podobnych, </a:t>
            </a:r>
            <a:r>
              <a:rPr lang="pl-PL" sz="1000" u="sng" dirty="0">
                <a:latin typeface="Aptos" panose="020B0004020202020204" pitchFamily="34" charset="0"/>
              </a:rPr>
              <a:t>jeżeli zachodzi ryzyko wprowadzenia odbiorców w błąd</a:t>
            </a:r>
            <a:r>
              <a:rPr lang="pl-PL" sz="1000" dirty="0">
                <a:latin typeface="Aptos" panose="020B0004020202020204" pitchFamily="34" charset="0"/>
              </a:rPr>
              <a:t>, które obejmuje, w szczególności ryzyko skojarzenia znaku zgłoszonego ze znakiem wcześniejszym;</a:t>
            </a:r>
          </a:p>
          <a:p>
            <a:pPr marL="0" indent="0">
              <a:buNone/>
            </a:pPr>
            <a:r>
              <a:rPr lang="pl-PL" sz="1000" dirty="0">
                <a:latin typeface="Aptos" panose="020B0004020202020204" pitchFamily="34" charset="0"/>
              </a:rPr>
              <a:t>4) identyczny lub podobny do </a:t>
            </a:r>
            <a:r>
              <a:rPr lang="pl-PL" sz="1000" u="sng" dirty="0">
                <a:latin typeface="Aptos" panose="020B0004020202020204" pitchFamily="34" charset="0"/>
              </a:rPr>
              <a:t>renomowanego znaku towarowego</a:t>
            </a:r>
            <a:r>
              <a:rPr lang="pl-PL" sz="1000" dirty="0">
                <a:latin typeface="Aptos" panose="020B0004020202020204" pitchFamily="34" charset="0"/>
              </a:rPr>
              <a:t>, na który udzielono prawa ochronnego z wcześniejszym pierwszeństwem na rzecz innej osoby dla jakichkolwiek towarów, jeżeli używanie zgłoszonego znaku bez uzasadnionej przyczyny mogłoby przynieść zgłaszającemu nienależną korzyść lub być szkodliwe dla odróżniającego charakteru bądź renomy znaku wcześniejszego;</a:t>
            </a:r>
          </a:p>
          <a:p>
            <a:pPr marL="0" indent="0">
              <a:buNone/>
            </a:pPr>
            <a:r>
              <a:rPr lang="pl-PL" sz="1000" dirty="0">
                <a:latin typeface="Aptos" panose="020B0004020202020204" pitchFamily="34" charset="0"/>
              </a:rPr>
              <a:t>5) identyczny lub podobny do znaku towarowego, który przed datą według której oznacza się pierwszeństwo do uzyskania prawa ochronnego był w Rzeczypospolitej Polskiej  jako znak towarowy przeznaczony do oznaczania towarów identycznych lub podobnych pochodzących od innej osoby, jeżeli zachodzi ryzyko wprowadzenia odbiorców w błąd, które obejmuje, w szczególności ryzyko skojarzenia znaku zgłoszonego ze znakiem powszechnie znanym;</a:t>
            </a:r>
          </a:p>
          <a:p>
            <a:pPr marL="0" indent="0">
              <a:buNone/>
            </a:pPr>
            <a:r>
              <a:rPr lang="pl-PL" sz="1000" dirty="0">
                <a:latin typeface="Aptos" panose="020B0004020202020204" pitchFamily="34" charset="0"/>
              </a:rPr>
              <a:t>6) jeżeli na podstawie przepisów prawa krajowego lub prawa Unii Europejskiej przewidujących ochronę oznaczenia geograficznego lub nazwy pochodzenia osoba uprawniona do wykonywania praw wynikających z wcześniejszego ich zgłoszenia, o ile to oznaczenie lub nazwa zostanie zarejestrowane, może zakazać używania późniejszego znaku towarowego.</a:t>
            </a:r>
          </a:p>
          <a:p>
            <a:endParaRPr lang="pl-PL" sz="1000" dirty="0"/>
          </a:p>
        </p:txBody>
      </p:sp>
      <p:pic>
        <p:nvPicPr>
          <p:cNvPr id="5" name="Obraz 4" descr="Obraz zawierający clipart, Kreskówka, kreskówka, ilustracja&#10;&#10;Opis wygenerowany automatycznie">
            <a:extLst>
              <a:ext uri="{FF2B5EF4-FFF2-40B4-BE49-F238E27FC236}">
                <a16:creationId xmlns:a16="http://schemas.microsoft.com/office/drawing/2014/main" id="{015A58FF-BC4C-EC8B-AAA5-8707BEBFA4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9048" y="965642"/>
            <a:ext cx="5458968" cy="4926716"/>
          </a:xfrm>
          <a:prstGeom prst="rect">
            <a:avLst/>
          </a:prstGeom>
        </p:spPr>
      </p:pic>
      <p:sp>
        <p:nvSpPr>
          <p:cNvPr id="6" name="pole tekstowe 5">
            <a:extLst>
              <a:ext uri="{FF2B5EF4-FFF2-40B4-BE49-F238E27FC236}">
                <a16:creationId xmlns:a16="http://schemas.microsoft.com/office/drawing/2014/main" id="{D4564F23-1347-7A3E-62E5-8ACC36DC7729}"/>
              </a:ext>
            </a:extLst>
          </p:cNvPr>
          <p:cNvSpPr txBox="1"/>
          <p:nvPr/>
        </p:nvSpPr>
        <p:spPr>
          <a:xfrm>
            <a:off x="9182046" y="5692303"/>
            <a:ext cx="2375970"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zerochan923600.deviantart.com/art/Chibi-OBJECTION-2-427935027">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l-PL" sz="700">
              <a:solidFill>
                <a:srgbClr val="FFFFFF"/>
              </a:solidFill>
            </a:endParaRPr>
          </a:p>
        </p:txBody>
      </p:sp>
    </p:spTree>
    <p:extLst>
      <p:ext uri="{BB962C8B-B14F-4D97-AF65-F5344CB8AC3E}">
        <p14:creationId xmlns:p14="http://schemas.microsoft.com/office/powerpoint/2010/main" val="296797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D48BE28-59DE-3348-8061-62421AAC189F}"/>
              </a:ext>
            </a:extLst>
          </p:cNvPr>
          <p:cNvSpPr>
            <a:spLocks noGrp="1"/>
          </p:cNvSpPr>
          <p:nvPr>
            <p:ph type="title"/>
          </p:nvPr>
        </p:nvSpPr>
        <p:spPr>
          <a:xfrm>
            <a:off x="373743" y="93734"/>
            <a:ext cx="10515600" cy="1325563"/>
          </a:xfrm>
        </p:spPr>
        <p:txBody>
          <a:bodyPr>
            <a:normAutofit/>
          </a:bodyPr>
          <a:lstStyle/>
          <a:p>
            <a:r>
              <a:rPr lang="pl-PL" dirty="0"/>
              <a:t>Odmowa względna - przykład</a:t>
            </a:r>
          </a:p>
        </p:txBody>
      </p:sp>
      <p:sp>
        <p:nvSpPr>
          <p:cNvPr id="3" name="Symbol zastępczy zawartości 2">
            <a:extLst>
              <a:ext uri="{FF2B5EF4-FFF2-40B4-BE49-F238E27FC236}">
                <a16:creationId xmlns:a16="http://schemas.microsoft.com/office/drawing/2014/main" id="{77FA06E6-3E13-A94A-BF92-326DB0C52CCA}"/>
              </a:ext>
            </a:extLst>
          </p:cNvPr>
          <p:cNvSpPr>
            <a:spLocks noGrp="1"/>
          </p:cNvSpPr>
          <p:nvPr>
            <p:ph idx="1"/>
          </p:nvPr>
        </p:nvSpPr>
        <p:spPr>
          <a:xfrm>
            <a:off x="170543" y="1329108"/>
            <a:ext cx="10250714" cy="4988606"/>
          </a:xfrm>
        </p:spPr>
        <p:txBody>
          <a:bodyPr>
            <a:normAutofit lnSpcReduction="10000"/>
          </a:bodyPr>
          <a:lstStyle/>
          <a:p>
            <a:pPr marL="0" indent="0" algn="just">
              <a:buNone/>
            </a:pPr>
            <a:r>
              <a:rPr lang="pl-PL" dirty="0"/>
              <a:t>Kolizja praw z wcześniejszym identycznym lub podobnym znakiem towarowym sygnującym identyczne, podobne lub komplementarne towary i/lub usługi. Przesłanka taka może być podniesiona w sprzeciwie wniesionym w terminie 3 miesięcy od daty opublikowania zgłoszenia.   </a:t>
            </a:r>
          </a:p>
          <a:p>
            <a:r>
              <a:rPr lang="pl-PL" b="1" dirty="0"/>
              <a:t>Przykład</a:t>
            </a:r>
            <a:r>
              <a:rPr lang="pl-PL" dirty="0"/>
              <a:t>: Zgłaszający ubiega się o ochronę znaku towarowego ORLENS wyznaczonego na towary jak: paliwa i usługi jak: prowadzenie stacji benzynowych. W terminie 3 miesięcy od daty publikacji zgłoszenia uprawniony do znaków ORLEN zgłosił sprzeciw wobec zgłoszenia znaku ORLENS stwierdzając, że tan ostatni będzie wprowadzał konsumentów w błąd, co do komercyjnego źródła pochodzenia tak sygnowanych towarów.    </a:t>
            </a:r>
          </a:p>
          <a:p>
            <a:endParaRPr lang="pl-PL" dirty="0"/>
          </a:p>
        </p:txBody>
      </p:sp>
      <p:pic>
        <p:nvPicPr>
          <p:cNvPr id="5" name="Obraz 4">
            <a:extLst>
              <a:ext uri="{FF2B5EF4-FFF2-40B4-BE49-F238E27FC236}">
                <a16:creationId xmlns:a16="http://schemas.microsoft.com/office/drawing/2014/main" id="{0B5B5F09-0A2F-2E40-8FA5-3950780ACB9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06303" y="4098319"/>
            <a:ext cx="3515154" cy="2510824"/>
          </a:xfrm>
          <a:prstGeom prst="rect">
            <a:avLst/>
          </a:prstGeom>
        </p:spPr>
      </p:pic>
      <p:sp>
        <p:nvSpPr>
          <p:cNvPr id="6" name="pole tekstowe 5">
            <a:extLst>
              <a:ext uri="{FF2B5EF4-FFF2-40B4-BE49-F238E27FC236}">
                <a16:creationId xmlns:a16="http://schemas.microsoft.com/office/drawing/2014/main" id="{845595F9-3856-5D41-9308-7BC270BD2DF8}"/>
              </a:ext>
            </a:extLst>
          </p:cNvPr>
          <p:cNvSpPr txBox="1"/>
          <p:nvPr/>
        </p:nvSpPr>
        <p:spPr>
          <a:xfrm>
            <a:off x="11626850" y="3674582"/>
            <a:ext cx="606564" cy="1338828"/>
          </a:xfrm>
          <a:prstGeom prst="rect">
            <a:avLst/>
          </a:prstGeom>
          <a:noFill/>
        </p:spPr>
        <p:txBody>
          <a:bodyPr wrap="square" rtlCol="0">
            <a:spAutoFit/>
          </a:bodyPr>
          <a:lstStyle/>
          <a:p>
            <a:r>
              <a:rPr lang="pl-PL" sz="900" dirty="0">
                <a:hlinkClick r:id="rId3" tooltip="https://fr.wikipedia.org/wiki/PKN_Orlen"/>
              </a:rPr>
              <a:t>To zdjęcie</a:t>
            </a:r>
            <a:r>
              <a:rPr lang="pl-PL" sz="900" dirty="0"/>
              <a:t>, autor: Nieznany autor, licencja: </a:t>
            </a:r>
            <a:r>
              <a:rPr lang="pl-PL" sz="900" dirty="0">
                <a:hlinkClick r:id="rId4" tooltip="https://creativecommons.org/licenses/by-sa/3.0/"/>
              </a:rPr>
              <a:t>CC BY-SA</a:t>
            </a:r>
            <a:endParaRPr lang="pl-PL" sz="900" dirty="0"/>
          </a:p>
        </p:txBody>
      </p:sp>
    </p:spTree>
    <p:extLst>
      <p:ext uri="{BB962C8B-B14F-4D97-AF65-F5344CB8AC3E}">
        <p14:creationId xmlns:p14="http://schemas.microsoft.com/office/powerpoint/2010/main" val="953249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36403FE-47ED-AB05-A6F8-8E95AA11E828}"/>
              </a:ext>
            </a:extLst>
          </p:cNvPr>
          <p:cNvSpPr>
            <a:spLocks noGrp="1"/>
          </p:cNvSpPr>
          <p:nvPr>
            <p:ph type="title"/>
          </p:nvPr>
        </p:nvSpPr>
        <p:spPr>
          <a:xfrm>
            <a:off x="391886" y="411129"/>
            <a:ext cx="7394232" cy="1674180"/>
          </a:xfrm>
        </p:spPr>
        <p:txBody>
          <a:bodyPr>
            <a:normAutofit fontScale="90000"/>
          </a:bodyPr>
          <a:lstStyle/>
          <a:p>
            <a:r>
              <a:rPr lang="pl-PL" sz="4000" dirty="0">
                <a:latin typeface="Aptos" panose="020B0004020202020204" pitchFamily="34" charset="0"/>
              </a:rPr>
              <a:t>Parodia znaku towarowego i czerpanie korzyści ze znaku renomowanego</a:t>
            </a:r>
          </a:p>
        </p:txBody>
      </p:sp>
      <p:sp>
        <p:nvSpPr>
          <p:cNvPr id="9" name="Content Placeholder 8">
            <a:extLst>
              <a:ext uri="{FF2B5EF4-FFF2-40B4-BE49-F238E27FC236}">
                <a16:creationId xmlns:a16="http://schemas.microsoft.com/office/drawing/2014/main" id="{C936129C-6635-6466-A6CD-8467B03F0D73}"/>
              </a:ext>
            </a:extLst>
          </p:cNvPr>
          <p:cNvSpPr>
            <a:spLocks noGrp="1"/>
          </p:cNvSpPr>
          <p:nvPr>
            <p:ph idx="1"/>
          </p:nvPr>
        </p:nvSpPr>
        <p:spPr>
          <a:xfrm>
            <a:off x="391886" y="2279163"/>
            <a:ext cx="4754272" cy="4167708"/>
          </a:xfrm>
        </p:spPr>
        <p:txBody>
          <a:bodyPr>
            <a:normAutofit fontScale="70000" lnSpcReduction="20000"/>
          </a:bodyPr>
          <a:lstStyle/>
          <a:p>
            <a:r>
              <a:rPr lang="pl-PL" dirty="0">
                <a:latin typeface="Aptos" panose="020B0004020202020204" pitchFamily="34" charset="0"/>
              </a:rPr>
              <a:t>UPRP uzna sprzeciw za zasadny:</a:t>
            </a:r>
          </a:p>
          <a:p>
            <a:r>
              <a:rPr lang="pl-PL" dirty="0">
                <a:latin typeface="Aptos" panose="020B0004020202020204" pitchFamily="34" charset="0"/>
              </a:rPr>
              <a:t>jeżeli zgłoszona nazwa lub logo jest identyczne albo podobne do renomowanego znaku towarowego, na który udzielono prawa ochronnego z wcześniejszym pierwszeństwem na rzecz innej osoby dla jakichkolwiek towarów, </a:t>
            </a:r>
          </a:p>
          <a:p>
            <a:r>
              <a:rPr lang="pl-PL" dirty="0">
                <a:latin typeface="Aptos" panose="020B0004020202020204" pitchFamily="34" charset="0"/>
              </a:rPr>
              <a:t>jeżeli używanie zgłoszonego znaku bez uzasadnionej przyczyny mogłoby przynieść zgłaszającemu nienależną korzyść lub być szkodliwe dla odróżniającego charakteru bądź renomy znaku wcześniejszego.</a:t>
            </a:r>
          </a:p>
          <a:p>
            <a:pPr marL="0" indent="0">
              <a:buNone/>
            </a:pPr>
            <a:br>
              <a:rPr lang="en-US" dirty="0"/>
            </a:br>
            <a:endParaRPr lang="en-US" dirty="0"/>
          </a:p>
        </p:txBody>
      </p:sp>
      <p:pic>
        <p:nvPicPr>
          <p:cNvPr id="5" name="Symbol zastępczy zawartości 4" descr="Obraz zawierający ubrania, rękaw, koszulka, Koszulka oddychająca&#10;&#10;Opis wygenerowany automatycznie">
            <a:extLst>
              <a:ext uri="{FF2B5EF4-FFF2-40B4-BE49-F238E27FC236}">
                <a16:creationId xmlns:a16="http://schemas.microsoft.com/office/drawing/2014/main" id="{2B9222A7-398A-9FC5-D49D-6A365604781A}"/>
              </a:ext>
            </a:extLst>
          </p:cNvPr>
          <p:cNvPicPr>
            <a:picLocks noChangeAspect="1"/>
          </p:cNvPicPr>
          <p:nvPr/>
        </p:nvPicPr>
        <p:blipFill>
          <a:blip r:embed="rId2"/>
          <a:stretch>
            <a:fillRect/>
          </a:stretch>
        </p:blipFill>
        <p:spPr>
          <a:xfrm>
            <a:off x="7167557" y="217276"/>
            <a:ext cx="4062279" cy="3686517"/>
          </a:xfrm>
          <a:prstGeom prst="rect">
            <a:avLst/>
          </a:prstGeom>
        </p:spPr>
      </p:pic>
      <p:pic>
        <p:nvPicPr>
          <p:cNvPr id="7" name="Obraz 6" descr="Obraz zawierający logo, Czcionka, tekst&#10;&#10;Opis wygenerowany automatycznie">
            <a:extLst>
              <a:ext uri="{FF2B5EF4-FFF2-40B4-BE49-F238E27FC236}">
                <a16:creationId xmlns:a16="http://schemas.microsoft.com/office/drawing/2014/main" id="{CA1D4453-6002-E3B2-C9A7-EEB96618260D}"/>
              </a:ext>
            </a:extLst>
          </p:cNvPr>
          <p:cNvPicPr>
            <a:picLocks noChangeAspect="1"/>
          </p:cNvPicPr>
          <p:nvPr/>
        </p:nvPicPr>
        <p:blipFill>
          <a:blip r:embed="rId3"/>
          <a:stretch>
            <a:fillRect/>
          </a:stretch>
        </p:blipFill>
        <p:spPr>
          <a:xfrm>
            <a:off x="5293179" y="4047396"/>
            <a:ext cx="6819900" cy="2209800"/>
          </a:xfrm>
          <a:prstGeom prst="rect">
            <a:avLst/>
          </a:prstGeom>
        </p:spPr>
      </p:pic>
      <p:sp>
        <p:nvSpPr>
          <p:cNvPr id="8" name="pole tekstowe 7">
            <a:extLst>
              <a:ext uri="{FF2B5EF4-FFF2-40B4-BE49-F238E27FC236}">
                <a16:creationId xmlns:a16="http://schemas.microsoft.com/office/drawing/2014/main" id="{618B2DD6-6229-6011-FB3D-E86F14A7D8C4}"/>
              </a:ext>
            </a:extLst>
          </p:cNvPr>
          <p:cNvSpPr txBox="1"/>
          <p:nvPr/>
        </p:nvSpPr>
        <p:spPr>
          <a:xfrm>
            <a:off x="5297560" y="6502224"/>
            <a:ext cx="7802272" cy="276999"/>
          </a:xfrm>
          <a:prstGeom prst="rect">
            <a:avLst/>
          </a:prstGeom>
          <a:noFill/>
        </p:spPr>
        <p:txBody>
          <a:bodyPr wrap="square" rtlCol="0">
            <a:spAutoFit/>
          </a:bodyPr>
          <a:lstStyle/>
          <a:p>
            <a:r>
              <a:rPr lang="pl-PL" sz="1200" dirty="0"/>
              <a:t>Źródło grafik: </a:t>
            </a:r>
            <a:r>
              <a:rPr lang="pl-PL" sz="1200" dirty="0">
                <a:hlinkClick r:id="rId4"/>
              </a:rPr>
              <a:t>https://znakitowarowe-blog.pl/parodiowanie-znanych-marek-logo/</a:t>
            </a:r>
            <a:r>
              <a:rPr lang="pl-PL" sz="1200" dirty="0"/>
              <a:t> dostęp: 29.10.2024 r.</a:t>
            </a:r>
          </a:p>
        </p:txBody>
      </p:sp>
    </p:spTree>
    <p:extLst>
      <p:ext uri="{BB962C8B-B14F-4D97-AF65-F5344CB8AC3E}">
        <p14:creationId xmlns:p14="http://schemas.microsoft.com/office/powerpoint/2010/main" val="402808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4841EB-3FCA-7A45-818D-3F2542291B04}"/>
              </a:ext>
            </a:extLst>
          </p:cNvPr>
          <p:cNvSpPr>
            <a:spLocks noGrp="1"/>
          </p:cNvSpPr>
          <p:nvPr>
            <p:ph type="title"/>
          </p:nvPr>
        </p:nvSpPr>
        <p:spPr>
          <a:xfrm>
            <a:off x="640080" y="329184"/>
            <a:ext cx="6894576" cy="1783080"/>
          </a:xfrm>
        </p:spPr>
        <p:txBody>
          <a:bodyPr anchor="b">
            <a:normAutofit/>
          </a:bodyPr>
          <a:lstStyle/>
          <a:p>
            <a:r>
              <a:rPr lang="pl-PL" sz="5400"/>
              <a:t>Obowiązek używania znaku towarowego</a:t>
            </a:r>
          </a:p>
        </p:txBody>
      </p:sp>
      <p:sp>
        <p:nvSpPr>
          <p:cNvPr id="3" name="Symbol zastępczy zawartości 2">
            <a:extLst>
              <a:ext uri="{FF2B5EF4-FFF2-40B4-BE49-F238E27FC236}">
                <a16:creationId xmlns:a16="http://schemas.microsoft.com/office/drawing/2014/main" id="{3EAECC08-1075-A64D-9180-8F607DEFA45E}"/>
              </a:ext>
            </a:extLst>
          </p:cNvPr>
          <p:cNvSpPr>
            <a:spLocks noGrp="1"/>
          </p:cNvSpPr>
          <p:nvPr>
            <p:ph idx="1"/>
          </p:nvPr>
        </p:nvSpPr>
        <p:spPr>
          <a:xfrm>
            <a:off x="640080" y="2706624"/>
            <a:ext cx="6894576" cy="3483864"/>
          </a:xfrm>
        </p:spPr>
        <p:txBody>
          <a:bodyPr>
            <a:normAutofit/>
          </a:bodyPr>
          <a:lstStyle/>
          <a:p>
            <a:pPr marL="0" indent="0">
              <a:buNone/>
            </a:pPr>
            <a:r>
              <a:rPr lang="pl-PL" sz="1900"/>
              <a:t>Używanie znaku towarowego polega w szczególności na:</a:t>
            </a:r>
          </a:p>
          <a:p>
            <a:pPr marL="0" indent="0">
              <a:buNone/>
            </a:pPr>
            <a:br>
              <a:rPr lang="pl-PL" sz="1900"/>
            </a:br>
            <a:r>
              <a:rPr lang="pl-PL" sz="1900"/>
              <a:t>1) </a:t>
            </a:r>
            <a:r>
              <a:rPr lang="pl-PL" sz="1900" b="1"/>
              <a:t>umieszczaniu tego znaku na towarach </a:t>
            </a:r>
            <a:r>
              <a:rPr lang="pl-PL" sz="1900"/>
              <a:t>objętych prawem ochronnym lub ich opakowaniach, oferowaniu i wprowadzaniu tych towarów do obrotu, ich imporcie lub eksporcie oraz składowaniu w celu oferowania i wprowadzania do obrotu, a także oferowaniu lub świadczeniu usług pod tym znakiem; </a:t>
            </a:r>
          </a:p>
          <a:p>
            <a:pPr marL="0" indent="0">
              <a:buNone/>
            </a:pPr>
            <a:r>
              <a:rPr lang="pl-PL" sz="1900"/>
              <a:t>2)  </a:t>
            </a:r>
            <a:r>
              <a:rPr lang="pl-PL" sz="1900" b="1"/>
              <a:t>umieszczaniu znaku na dokumentach </a:t>
            </a:r>
            <a:r>
              <a:rPr lang="pl-PL" sz="1900"/>
              <a:t>związanych z wprowadzaniem towarów do obrotu lub związanych ze świadczeniem usług; </a:t>
            </a:r>
          </a:p>
          <a:p>
            <a:pPr marL="0" indent="0">
              <a:buNone/>
            </a:pPr>
            <a:r>
              <a:rPr lang="pl-PL" sz="1900"/>
              <a:t>3)  </a:t>
            </a:r>
            <a:r>
              <a:rPr lang="pl-PL" sz="1900" b="1"/>
              <a:t>posługiwaniu się̨ nim w celu reklamy </a:t>
            </a:r>
            <a:r>
              <a:rPr lang="pl-PL" sz="1900"/>
              <a:t>(art� 154 p.w.p)� </a:t>
            </a:r>
          </a:p>
          <a:p>
            <a:endParaRPr lang="pl-PL" sz="1900"/>
          </a:p>
        </p:txBody>
      </p:sp>
      <p:pic>
        <p:nvPicPr>
          <p:cNvPr id="8" name="Obraz 7">
            <a:extLst>
              <a:ext uri="{FF2B5EF4-FFF2-40B4-BE49-F238E27FC236}">
                <a16:creationId xmlns:a16="http://schemas.microsoft.com/office/drawing/2014/main" id="{E37AE70F-7F2A-884D-BDD1-3177EDD0974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01982" y="329183"/>
            <a:ext cx="1937932" cy="3429969"/>
          </a:xfrm>
          <a:prstGeom prst="rect">
            <a:avLst/>
          </a:prstGeom>
        </p:spPr>
      </p:pic>
      <p:pic>
        <p:nvPicPr>
          <p:cNvPr id="11" name="Obraz 10">
            <a:extLst>
              <a:ext uri="{FF2B5EF4-FFF2-40B4-BE49-F238E27FC236}">
                <a16:creationId xmlns:a16="http://schemas.microsoft.com/office/drawing/2014/main" id="{88AD4231-D99E-DC4D-97AE-DC45CD96DAE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589130" y="4079193"/>
            <a:ext cx="2545347" cy="2176272"/>
          </a:xfrm>
          <a:prstGeom prst="rect">
            <a:avLst/>
          </a:prstGeom>
        </p:spPr>
      </p:pic>
      <p:sp>
        <p:nvSpPr>
          <p:cNvPr id="9" name="pole tekstowe 8">
            <a:extLst>
              <a:ext uri="{FF2B5EF4-FFF2-40B4-BE49-F238E27FC236}">
                <a16:creationId xmlns:a16="http://schemas.microsoft.com/office/drawing/2014/main" id="{C62F1C73-9FF7-8B4A-9320-785D155061C5}"/>
              </a:ext>
            </a:extLst>
          </p:cNvPr>
          <p:cNvSpPr txBox="1"/>
          <p:nvPr/>
        </p:nvSpPr>
        <p:spPr>
          <a:xfrm>
            <a:off x="9973124" y="6657945"/>
            <a:ext cx="2218876"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4" tooltip="https://pl.wikiquote.org/wiki/Coca-Cola">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12" name="pole tekstowe 11">
            <a:extLst>
              <a:ext uri="{FF2B5EF4-FFF2-40B4-BE49-F238E27FC236}">
                <a16:creationId xmlns:a16="http://schemas.microsoft.com/office/drawing/2014/main" id="{189EC225-97CF-2D48-B604-5167354E8C59}"/>
              </a:ext>
            </a:extLst>
          </p:cNvPr>
          <p:cNvSpPr txBox="1"/>
          <p:nvPr/>
        </p:nvSpPr>
        <p:spPr>
          <a:xfrm>
            <a:off x="8766521" y="6055410"/>
            <a:ext cx="2367956"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6" tooltip="https://www.flickr.com/photos/51509718@N06/7269032440">
                  <a:extLst>
                    <a:ext uri="{A12FA001-AC4F-418D-AE19-62706E023703}">
                      <ahyp:hlinkClr xmlns:ahyp="http://schemas.microsoft.com/office/drawing/2018/hyperlinkcolor" val="tx"/>
                    </a:ext>
                  </a:extLst>
                </a:hlinkClick>
              </a:rPr>
              <a:t>To zdjęcie</a:t>
            </a:r>
            <a:r>
              <a:rPr lang="pl-PL" sz="700">
                <a:solidFill>
                  <a:srgbClr val="FFFFFF"/>
                </a:solidFill>
              </a:rPr>
              <a:t>, </a:t>
            </a:r>
            <a:r>
              <a:rPr lang="pl-PL" sz="700" err="1">
                <a:solidFill>
                  <a:srgbClr val="FFFFFF"/>
                </a:solidFill>
              </a:rPr>
              <a:t>auor</a:t>
            </a:r>
            <a:r>
              <a:rPr lang="pl-PL" sz="700">
                <a:solidFill>
                  <a:srgbClr val="FFFFFF"/>
                </a:solidFill>
              </a:rPr>
              <a:t>: Nieznany autor, licencja: </a:t>
            </a:r>
            <a:r>
              <a:rPr lang="pl-PL"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pl-PL" sz="700">
              <a:solidFill>
                <a:srgbClr val="FFFFFF"/>
              </a:solidFill>
            </a:endParaRPr>
          </a:p>
        </p:txBody>
      </p:sp>
    </p:spTree>
    <p:extLst>
      <p:ext uri="{BB962C8B-B14F-4D97-AF65-F5344CB8AC3E}">
        <p14:creationId xmlns:p14="http://schemas.microsoft.com/office/powerpoint/2010/main" val="1935467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B01A49-2227-1F44-94EF-4621998613C9}"/>
              </a:ext>
            </a:extLst>
          </p:cNvPr>
          <p:cNvSpPr>
            <a:spLocks noGrp="1"/>
          </p:cNvSpPr>
          <p:nvPr>
            <p:ph type="title"/>
          </p:nvPr>
        </p:nvSpPr>
        <p:spPr>
          <a:xfrm>
            <a:off x="1036320" y="286603"/>
            <a:ext cx="10058400" cy="1450757"/>
          </a:xfrm>
        </p:spPr>
        <p:txBody>
          <a:bodyPr>
            <a:normAutofit/>
          </a:bodyPr>
          <a:lstStyle/>
          <a:p>
            <a:r>
              <a:rPr lang="pl-PL">
                <a:latin typeface="Aptos" panose="020B0004020202020204" pitchFamily="34" charset="0"/>
              </a:rPr>
              <a:t>Opłaty – system krajowy</a:t>
            </a:r>
          </a:p>
        </p:txBody>
      </p:sp>
      <p:sp>
        <p:nvSpPr>
          <p:cNvPr id="3" name="Symbol zastępczy zawartości 2">
            <a:extLst>
              <a:ext uri="{FF2B5EF4-FFF2-40B4-BE49-F238E27FC236}">
                <a16:creationId xmlns:a16="http://schemas.microsoft.com/office/drawing/2014/main" id="{FEBD4D69-3B5D-984E-812B-60705196F7C3}"/>
              </a:ext>
            </a:extLst>
          </p:cNvPr>
          <p:cNvSpPr>
            <a:spLocks noGrp="1"/>
          </p:cNvSpPr>
          <p:nvPr>
            <p:ph idx="1"/>
          </p:nvPr>
        </p:nvSpPr>
        <p:spPr>
          <a:xfrm>
            <a:off x="5248657" y="2108201"/>
            <a:ext cx="5846063" cy="3760891"/>
          </a:xfrm>
        </p:spPr>
        <p:txBody>
          <a:bodyPr>
            <a:normAutofit lnSpcReduction="10000"/>
          </a:bodyPr>
          <a:lstStyle/>
          <a:p>
            <a:pPr>
              <a:lnSpc>
                <a:spcPct val="100000"/>
              </a:lnSpc>
            </a:pPr>
            <a:r>
              <a:rPr lang="pl-PL" sz="1800">
                <a:latin typeface="Aptos" panose="020B0004020202020204" pitchFamily="34" charset="0"/>
              </a:rPr>
              <a:t>Opłaty zgłoszeniowe w wysokości 450 zł, a jeżeli zgłoszenia dokonujemy w formie elektronicznej, ta kwota jest obniżona do 400 zł. </a:t>
            </a:r>
          </a:p>
          <a:p>
            <a:pPr>
              <a:lnSpc>
                <a:spcPct val="100000"/>
              </a:lnSpc>
            </a:pPr>
            <a:r>
              <a:rPr lang="pl-PL" sz="1800">
                <a:latin typeface="Aptos" panose="020B0004020202020204" pitchFamily="34" charset="0"/>
              </a:rPr>
              <a:t>Jeżeli zgłaszamy znak towarowy w więcej niż jednej klasie, to każda dodatkowa klasa płatna jest w wysokości 120 zł. </a:t>
            </a:r>
          </a:p>
          <a:p>
            <a:pPr>
              <a:lnSpc>
                <a:spcPct val="100000"/>
              </a:lnSpc>
            </a:pPr>
            <a:r>
              <a:rPr lang="pl-PL" sz="1800">
                <a:latin typeface="Aptos" panose="020B0004020202020204" pitchFamily="34" charset="0"/>
              </a:rPr>
              <a:t>Opłata za pierwszy </a:t>
            </a:r>
            <a:r>
              <a:rPr lang="pl-PL" sz="1800" b="1">
                <a:latin typeface="Aptos" panose="020B0004020202020204" pitchFamily="34" charset="0"/>
              </a:rPr>
              <a:t>10-letni okres ochronny </a:t>
            </a:r>
            <a:r>
              <a:rPr lang="pl-PL" sz="1800">
                <a:latin typeface="Aptos" panose="020B0004020202020204" pitchFamily="34" charset="0"/>
              </a:rPr>
              <a:t>wynosi 400 zł za każdą wskazaną przez klaseę oraz jednorazowo 90 zł opłaty za publikację. </a:t>
            </a:r>
          </a:p>
          <a:p>
            <a:pPr>
              <a:lnSpc>
                <a:spcPct val="100000"/>
              </a:lnSpc>
            </a:pPr>
            <a:r>
              <a:rPr lang="pl-PL" sz="1800" b="1">
                <a:latin typeface="Aptos" panose="020B0004020202020204" pitchFamily="34" charset="0"/>
              </a:rPr>
              <a:t>Przykład: </a:t>
            </a:r>
            <a:r>
              <a:rPr lang="pl-PL" sz="1800">
                <a:latin typeface="Aptos" panose="020B0004020202020204" pitchFamily="34" charset="0"/>
              </a:rPr>
              <a:t>Znak towarowy Tymbark – chroniony w dwóch klasach – koszt 1460 zł (570 zł zgłoszenie, 800 zł.  za 10 letnią ochronę w dwóch klasach o 90 zł publikacja)</a:t>
            </a:r>
          </a:p>
          <a:p>
            <a:pPr>
              <a:lnSpc>
                <a:spcPct val="100000"/>
              </a:lnSpc>
            </a:pPr>
            <a:endParaRPr lang="pl-PL" sz="1800"/>
          </a:p>
        </p:txBody>
      </p:sp>
      <p:pic>
        <p:nvPicPr>
          <p:cNvPr id="5" name="Obraz 4" descr="Obraz zawierający Akcesoria modowe, moda, osoba&#10;&#10;Opis wygenerowany automatycznie">
            <a:extLst>
              <a:ext uri="{FF2B5EF4-FFF2-40B4-BE49-F238E27FC236}">
                <a16:creationId xmlns:a16="http://schemas.microsoft.com/office/drawing/2014/main" id="{9841D058-8FBE-86C3-C6D5-EBE2CAC0566E}"/>
              </a:ext>
            </a:extLst>
          </p:cNvPr>
          <p:cNvPicPr>
            <a:picLocks noChangeAspect="1"/>
          </p:cNvPicPr>
          <p:nvPr/>
        </p:nvPicPr>
        <p:blipFill>
          <a:blip r:embed="rId2">
            <a:extLst>
              <a:ext uri="{837473B0-CC2E-450A-ABE3-18F120FF3D39}">
                <a1611:picAttrSrcUrl xmlns:a1611="http://schemas.microsoft.com/office/drawing/2016/11/main" r:id="rId3"/>
              </a:ext>
            </a:extLst>
          </a:blip>
          <a:srcRect l="14674" r="14937" b="1"/>
          <a:stretch/>
        </p:blipFill>
        <p:spPr>
          <a:xfrm>
            <a:off x="1161535" y="2108200"/>
            <a:ext cx="3495807" cy="3600613"/>
          </a:xfrm>
          <a:prstGeom prst="rect">
            <a:avLst/>
          </a:prstGeom>
        </p:spPr>
      </p:pic>
      <p:sp>
        <p:nvSpPr>
          <p:cNvPr id="6" name="pole tekstowe 5">
            <a:extLst>
              <a:ext uri="{FF2B5EF4-FFF2-40B4-BE49-F238E27FC236}">
                <a16:creationId xmlns:a16="http://schemas.microsoft.com/office/drawing/2014/main" id="{9EBC331A-58C9-404B-8663-4FB6B151BF11}"/>
              </a:ext>
            </a:extLst>
          </p:cNvPr>
          <p:cNvSpPr txBox="1"/>
          <p:nvPr/>
        </p:nvSpPr>
        <p:spPr>
          <a:xfrm>
            <a:off x="2561897" y="5508758"/>
            <a:ext cx="2095445"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in4obe.org/how-you-can-safely-and-securely-work-https-loanufind-com-indialends-with-an-on-the-web-progress-request/">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pl-PL" sz="700">
              <a:solidFill>
                <a:srgbClr val="FFFFFF"/>
              </a:solidFill>
            </a:endParaRPr>
          </a:p>
        </p:txBody>
      </p:sp>
    </p:spTree>
    <p:extLst>
      <p:ext uri="{BB962C8B-B14F-4D97-AF65-F5344CB8AC3E}">
        <p14:creationId xmlns:p14="http://schemas.microsoft.com/office/powerpoint/2010/main" val="3905302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E7065F-2068-D749-BC45-C649A11C01DD}"/>
              </a:ext>
            </a:extLst>
          </p:cNvPr>
          <p:cNvSpPr>
            <a:spLocks noGrp="1"/>
          </p:cNvSpPr>
          <p:nvPr>
            <p:ph type="title"/>
          </p:nvPr>
        </p:nvSpPr>
        <p:spPr/>
        <p:txBody>
          <a:bodyPr>
            <a:normAutofit/>
          </a:bodyPr>
          <a:lstStyle/>
          <a:p>
            <a:r>
              <a:rPr lang="pl-PL" dirty="0"/>
              <a:t>Ustanie prawa ochronnego na znak towarowy </a:t>
            </a:r>
          </a:p>
        </p:txBody>
      </p:sp>
      <p:graphicFrame>
        <p:nvGraphicFramePr>
          <p:cNvPr id="5" name="Symbol zastępczy zawartości 4">
            <a:extLst>
              <a:ext uri="{FF2B5EF4-FFF2-40B4-BE49-F238E27FC236}">
                <a16:creationId xmlns:a16="http://schemas.microsoft.com/office/drawing/2014/main" id="{EE1A25AE-2D3F-3542-A4C6-CB283BAA0F1F}"/>
              </a:ext>
            </a:extLst>
          </p:cNvPr>
          <p:cNvGraphicFramePr>
            <a:graphicFrameLocks noGrp="1"/>
          </p:cNvGraphicFramePr>
          <p:nvPr>
            <p:ph idx="1"/>
          </p:nvPr>
        </p:nvGraphicFramePr>
        <p:xfrm>
          <a:off x="290830" y="1997494"/>
          <a:ext cx="6736987"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pole tekstowe 2">
            <a:extLst>
              <a:ext uri="{FF2B5EF4-FFF2-40B4-BE49-F238E27FC236}">
                <a16:creationId xmlns:a16="http://schemas.microsoft.com/office/drawing/2014/main" id="{963D1AC9-D0EB-8670-1131-27096BC27FFC}"/>
              </a:ext>
            </a:extLst>
          </p:cNvPr>
          <p:cNvSpPr txBox="1"/>
          <p:nvPr/>
        </p:nvSpPr>
        <p:spPr>
          <a:xfrm>
            <a:off x="7145383" y="2142309"/>
            <a:ext cx="5046617" cy="1200329"/>
          </a:xfrm>
          <a:prstGeom prst="rect">
            <a:avLst/>
          </a:prstGeom>
          <a:solidFill>
            <a:schemeClr val="tx2">
              <a:lumMod val="20000"/>
              <a:lumOff val="80000"/>
            </a:schemeClr>
          </a:solidFill>
        </p:spPr>
        <p:txBody>
          <a:bodyPr wrap="square" rtlCol="0">
            <a:spAutoFit/>
          </a:bodyPr>
          <a:lstStyle/>
          <a:p>
            <a:r>
              <a:rPr lang="pl-PL" dirty="0"/>
              <a:t>Niespełnienie warunków wymaganych do uzyskania prawa z art. 129(1), 136(1), 136(3) oraz istnienie wcześniejszego prawa (132(1)ust. 1-3) </a:t>
            </a:r>
            <a:r>
              <a:rPr lang="pl-PL" dirty="0" err="1"/>
              <a:t>p.w.p</a:t>
            </a:r>
            <a:r>
              <a:rPr lang="pl-PL" dirty="0"/>
              <a:t>.</a:t>
            </a:r>
          </a:p>
        </p:txBody>
      </p:sp>
      <p:sp>
        <p:nvSpPr>
          <p:cNvPr id="4" name="pole tekstowe 3">
            <a:extLst>
              <a:ext uri="{FF2B5EF4-FFF2-40B4-BE49-F238E27FC236}">
                <a16:creationId xmlns:a16="http://schemas.microsoft.com/office/drawing/2014/main" id="{AEC5D8EC-7CBB-B5E0-EA4D-C7CB6151874F}"/>
              </a:ext>
            </a:extLst>
          </p:cNvPr>
          <p:cNvSpPr txBox="1"/>
          <p:nvPr/>
        </p:nvSpPr>
        <p:spPr>
          <a:xfrm>
            <a:off x="7006046" y="3798100"/>
            <a:ext cx="5185954" cy="2585323"/>
          </a:xfrm>
          <a:prstGeom prst="rect">
            <a:avLst/>
          </a:prstGeom>
          <a:solidFill>
            <a:schemeClr val="bg2"/>
          </a:solidFill>
        </p:spPr>
        <p:txBody>
          <a:bodyPr wrap="square" rtlCol="0">
            <a:spAutoFit/>
          </a:bodyPr>
          <a:lstStyle/>
          <a:p>
            <a:r>
              <a:rPr lang="pl-PL" dirty="0"/>
              <a:t>Upływ okresu, na który udzielono prawo, </a:t>
            </a:r>
          </a:p>
          <a:p>
            <a:r>
              <a:rPr lang="pl-PL" dirty="0"/>
              <a:t>Zrzeczenie się prawa przez uprawnionego przed UP RP, za zgodą osób, którym służą na nim prawa (art. 168 ust. 1 </a:t>
            </a:r>
            <a:r>
              <a:rPr lang="pl-PL" dirty="0" err="1"/>
              <a:t>p.w.p</a:t>
            </a:r>
            <a:r>
              <a:rPr lang="pl-PL" dirty="0"/>
              <a:t>)</a:t>
            </a:r>
          </a:p>
          <a:p>
            <a:r>
              <a:rPr lang="pl-PL" dirty="0"/>
              <a:t>Przyczyny, o których mowa w art. 169 ust. 1 </a:t>
            </a:r>
            <a:r>
              <a:rPr lang="pl-PL" dirty="0" err="1"/>
              <a:t>p.w.p</a:t>
            </a:r>
            <a:r>
              <a:rPr lang="pl-PL" dirty="0"/>
              <a:t> – np. nieużywanie znaku w sposób rzeczywisty dla towarów objętych prawem ochronnym w ciągu nieprzerwanego okresu 5 lat</a:t>
            </a:r>
          </a:p>
        </p:txBody>
      </p:sp>
    </p:spTree>
    <p:extLst>
      <p:ext uri="{BB962C8B-B14F-4D97-AF65-F5344CB8AC3E}">
        <p14:creationId xmlns:p14="http://schemas.microsoft.com/office/powerpoint/2010/main" val="3330797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BD1B93-95F0-BA41-ADF0-E4FD3C07464A}"/>
              </a:ext>
            </a:extLst>
          </p:cNvPr>
          <p:cNvSpPr>
            <a:spLocks noGrp="1"/>
          </p:cNvSpPr>
          <p:nvPr>
            <p:ph type="title"/>
          </p:nvPr>
        </p:nvSpPr>
        <p:spPr>
          <a:xfrm>
            <a:off x="7846541" y="768334"/>
            <a:ext cx="4015945" cy="3049900"/>
          </a:xfrm>
        </p:spPr>
        <p:txBody>
          <a:bodyPr vert="horz" lIns="91440" tIns="45720" rIns="91440" bIns="45720" rtlCol="0" anchor="t">
            <a:normAutofit/>
          </a:bodyPr>
          <a:lstStyle/>
          <a:p>
            <a:r>
              <a:rPr lang="pl-PL" sz="6000" dirty="0"/>
              <a:t>Korzyści</a:t>
            </a:r>
            <a:br>
              <a:rPr lang="en-US" sz="6000" dirty="0"/>
            </a:br>
            <a:r>
              <a:rPr lang="pl-PL" sz="6000" dirty="0"/>
              <a:t>rejestracji</a:t>
            </a:r>
          </a:p>
        </p:txBody>
      </p:sp>
      <p:pic>
        <p:nvPicPr>
          <p:cNvPr id="5" name="Symbol zastępczy zawartości 4">
            <a:extLst>
              <a:ext uri="{FF2B5EF4-FFF2-40B4-BE49-F238E27FC236}">
                <a16:creationId xmlns:a16="http://schemas.microsoft.com/office/drawing/2014/main" id="{CA7E0C5D-8AF1-A043-A588-2A152154003A}"/>
              </a:ext>
            </a:extLst>
          </p:cNvPr>
          <p:cNvPicPr>
            <a:picLocks noGrp="1" noChangeAspect="1"/>
          </p:cNvPicPr>
          <p:nvPr>
            <p:ph idx="1"/>
          </p:nvPr>
        </p:nvPicPr>
        <p:blipFill rotWithShape="1">
          <a:blip r:embed="rId2"/>
          <a:srcRect l="1" t="38708" r="246"/>
          <a:stretch/>
        </p:blipFill>
        <p:spPr>
          <a:xfrm>
            <a:off x="183452" y="464252"/>
            <a:ext cx="7105272" cy="6042556"/>
          </a:xfrm>
          <a:prstGeom prst="rect">
            <a:avLst/>
          </a:prstGeom>
        </p:spPr>
      </p:pic>
      <p:sp>
        <p:nvSpPr>
          <p:cNvPr id="6" name="pole tekstowe 5">
            <a:extLst>
              <a:ext uri="{FF2B5EF4-FFF2-40B4-BE49-F238E27FC236}">
                <a16:creationId xmlns:a16="http://schemas.microsoft.com/office/drawing/2014/main" id="{50B3130D-CBEF-9342-9423-E84726594D37}"/>
              </a:ext>
            </a:extLst>
          </p:cNvPr>
          <p:cNvSpPr txBox="1"/>
          <p:nvPr/>
        </p:nvSpPr>
        <p:spPr>
          <a:xfrm>
            <a:off x="7521051" y="5486725"/>
            <a:ext cx="4102443" cy="523220"/>
          </a:xfrm>
          <a:prstGeom prst="rect">
            <a:avLst/>
          </a:prstGeom>
          <a:noFill/>
        </p:spPr>
        <p:txBody>
          <a:bodyPr wrap="square" rtlCol="0">
            <a:spAutoFit/>
          </a:bodyPr>
          <a:lstStyle/>
          <a:p>
            <a:r>
              <a:rPr lang="pl-PL" sz="1400" dirty="0"/>
              <a:t>Źródło: </a:t>
            </a:r>
            <a:r>
              <a:rPr lang="pl-PL" sz="1400" dirty="0" err="1"/>
              <a:t>https</a:t>
            </a:r>
            <a:r>
              <a:rPr lang="pl-PL" sz="1400" dirty="0"/>
              <a:t>://</a:t>
            </a:r>
            <a:r>
              <a:rPr lang="pl-PL" sz="1400" dirty="0" err="1"/>
              <a:t>uprp.gov.pl</a:t>
            </a:r>
            <a:r>
              <a:rPr lang="pl-PL" sz="1400" dirty="0"/>
              <a:t>/</a:t>
            </a:r>
            <a:r>
              <a:rPr lang="pl-PL" sz="1400" dirty="0" err="1"/>
              <a:t>pl</a:t>
            </a:r>
            <a:r>
              <a:rPr lang="pl-PL" sz="1400" dirty="0"/>
              <a:t>/przedmioty-ochrony/znaki-towarowe/procedura-krajowa-</a:t>
            </a:r>
          </a:p>
        </p:txBody>
      </p:sp>
    </p:spTree>
    <p:extLst>
      <p:ext uri="{BB962C8B-B14F-4D97-AF65-F5344CB8AC3E}">
        <p14:creationId xmlns:p14="http://schemas.microsoft.com/office/powerpoint/2010/main" val="1540515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inezki na mapie">
            <a:extLst>
              <a:ext uri="{FF2B5EF4-FFF2-40B4-BE49-F238E27FC236}">
                <a16:creationId xmlns:a16="http://schemas.microsoft.com/office/drawing/2014/main" id="{66A7DF0B-68AC-4556-A0A4-B98B6793CACF}"/>
              </a:ext>
            </a:extLst>
          </p:cNvPr>
          <p:cNvPicPr>
            <a:picLocks noChangeAspect="1"/>
          </p:cNvPicPr>
          <p:nvPr/>
        </p:nvPicPr>
        <p:blipFill rotWithShape="1">
          <a:blip r:embed="rId2"/>
          <a:srcRect t="9378" b="6352"/>
          <a:stretch/>
        </p:blipFill>
        <p:spPr>
          <a:xfrm>
            <a:off x="20" y="975"/>
            <a:ext cx="12191980" cy="6858000"/>
          </a:xfrm>
          <a:prstGeom prst="rect">
            <a:avLst/>
          </a:prstGeom>
        </p:spPr>
      </p:pic>
      <p:sp>
        <p:nvSpPr>
          <p:cNvPr id="7" name="Tytuł 6">
            <a:extLst>
              <a:ext uri="{FF2B5EF4-FFF2-40B4-BE49-F238E27FC236}">
                <a16:creationId xmlns:a16="http://schemas.microsoft.com/office/drawing/2014/main" id="{CDEBAFF1-D619-6948-A26E-A93BBCC929EC}"/>
              </a:ext>
            </a:extLst>
          </p:cNvPr>
          <p:cNvSpPr>
            <a:spLocks noGrp="1"/>
          </p:cNvSpPr>
          <p:nvPr>
            <p:ph type="ctrTitle"/>
          </p:nvPr>
        </p:nvSpPr>
        <p:spPr>
          <a:xfrm>
            <a:off x="854277" y="1475234"/>
            <a:ext cx="3214307" cy="2901694"/>
          </a:xfrm>
        </p:spPr>
        <p:txBody>
          <a:bodyPr anchor="b">
            <a:normAutofit/>
          </a:bodyPr>
          <a:lstStyle/>
          <a:p>
            <a:r>
              <a:rPr lang="pl-PL" sz="4400">
                <a:solidFill>
                  <a:schemeClr val="tx1"/>
                </a:solidFill>
              </a:rPr>
              <a:t>Oznaczenia geograficzne</a:t>
            </a:r>
          </a:p>
        </p:txBody>
      </p:sp>
      <p:sp>
        <p:nvSpPr>
          <p:cNvPr id="8" name="Podtytuł 7">
            <a:extLst>
              <a:ext uri="{FF2B5EF4-FFF2-40B4-BE49-F238E27FC236}">
                <a16:creationId xmlns:a16="http://schemas.microsoft.com/office/drawing/2014/main" id="{6591B346-F93A-7143-96B3-3F9A1E6D608A}"/>
              </a:ext>
            </a:extLst>
          </p:cNvPr>
          <p:cNvSpPr>
            <a:spLocks noGrp="1"/>
          </p:cNvSpPr>
          <p:nvPr>
            <p:ph type="subTitle" idx="1"/>
          </p:nvPr>
        </p:nvSpPr>
        <p:spPr>
          <a:xfrm>
            <a:off x="858610" y="4608576"/>
            <a:ext cx="3205640" cy="774186"/>
          </a:xfrm>
        </p:spPr>
        <p:txBody>
          <a:bodyPr anchor="t">
            <a:normAutofit/>
          </a:bodyPr>
          <a:lstStyle/>
          <a:p>
            <a:endParaRPr lang="pl-PL" sz="2000"/>
          </a:p>
        </p:txBody>
      </p:sp>
    </p:spTree>
    <p:extLst>
      <p:ext uri="{BB962C8B-B14F-4D97-AF65-F5344CB8AC3E}">
        <p14:creationId xmlns:p14="http://schemas.microsoft.com/office/powerpoint/2010/main" val="30947279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213D09-7A62-B94F-B049-D33D51075B29}"/>
              </a:ext>
            </a:extLst>
          </p:cNvPr>
          <p:cNvSpPr>
            <a:spLocks noGrp="1"/>
          </p:cNvSpPr>
          <p:nvPr>
            <p:ph type="title"/>
          </p:nvPr>
        </p:nvSpPr>
        <p:spPr>
          <a:xfrm>
            <a:off x="630936" y="640080"/>
            <a:ext cx="4818888" cy="1481328"/>
          </a:xfrm>
        </p:spPr>
        <p:txBody>
          <a:bodyPr anchor="b">
            <a:normAutofit/>
          </a:bodyPr>
          <a:lstStyle/>
          <a:p>
            <a:r>
              <a:rPr lang="pl-PL" sz="4200">
                <a:latin typeface="Aptos" panose="020B0004020202020204" pitchFamily="34" charset="0"/>
              </a:rPr>
              <a:t>Pojęcie oznaczenia geograficznego</a:t>
            </a:r>
          </a:p>
        </p:txBody>
      </p:sp>
      <p:sp>
        <p:nvSpPr>
          <p:cNvPr id="3" name="Symbol zastępczy zawartości 2">
            <a:extLst>
              <a:ext uri="{FF2B5EF4-FFF2-40B4-BE49-F238E27FC236}">
                <a16:creationId xmlns:a16="http://schemas.microsoft.com/office/drawing/2014/main" id="{5E7C44AD-E5E9-4140-9E39-A53B142F553B}"/>
              </a:ext>
            </a:extLst>
          </p:cNvPr>
          <p:cNvSpPr>
            <a:spLocks noGrp="1"/>
          </p:cNvSpPr>
          <p:nvPr>
            <p:ph idx="1"/>
          </p:nvPr>
        </p:nvSpPr>
        <p:spPr>
          <a:xfrm>
            <a:off x="630936" y="2660904"/>
            <a:ext cx="4818888" cy="3547872"/>
          </a:xfrm>
        </p:spPr>
        <p:txBody>
          <a:bodyPr anchor="t">
            <a:normAutofit/>
          </a:bodyPr>
          <a:lstStyle/>
          <a:p>
            <a:pPr marL="0" indent="0">
              <a:buNone/>
            </a:pPr>
            <a:r>
              <a:rPr lang="pl-PL" sz="2200" b="1">
                <a:latin typeface="Aptos" panose="020B0004020202020204" pitchFamily="34" charset="0"/>
              </a:rPr>
              <a:t>Oznaczenia geograficzne </a:t>
            </a:r>
            <a:r>
              <a:rPr lang="pl-PL" sz="2200">
                <a:latin typeface="Aptos" panose="020B0004020202020204" pitchFamily="34" charset="0"/>
              </a:rPr>
              <a:t>są̨ to oznaczenia słowne odnoszące się̨ bezpośrednio lub pośrednio do nazwy miejsca, miejscowości, regionu lub kraju (teren), które identyfikują̨ towar jako pochodzący z tego terenu, jeżeli określona jakość́, dobra opinia lub inne cechy towaru są̨ przypisywane przede wszystkim pochodzeniu geograficznemu tego towaru </a:t>
            </a:r>
          </a:p>
          <a:p>
            <a:pPr marL="0" indent="0">
              <a:buNone/>
            </a:pPr>
            <a:r>
              <a:rPr lang="pl-PL" sz="2200">
                <a:latin typeface="Aptos" panose="020B0004020202020204" pitchFamily="34" charset="0"/>
              </a:rPr>
              <a:t>(art. 174 ust. 1 p.w.p.) </a:t>
            </a:r>
          </a:p>
        </p:txBody>
      </p:sp>
      <p:pic>
        <p:nvPicPr>
          <p:cNvPr id="5" name="Obraz 4" descr="Obraz zawierający tekst, wyroby metalowe, sprzęt&#10;&#10;Opis wygenerowany automatycznie">
            <a:extLst>
              <a:ext uri="{FF2B5EF4-FFF2-40B4-BE49-F238E27FC236}">
                <a16:creationId xmlns:a16="http://schemas.microsoft.com/office/drawing/2014/main" id="{BD3A1E8C-2C3E-2641-8B5D-F13151D4E676}"/>
              </a:ext>
            </a:extLst>
          </p:cNvPr>
          <p:cNvPicPr>
            <a:picLocks noChangeAspect="1"/>
          </p:cNvPicPr>
          <p:nvPr/>
        </p:nvPicPr>
        <p:blipFill rotWithShape="1">
          <a:blip r:embed="rId2">
            <a:extLst>
              <a:ext uri="{837473B0-CC2E-450A-ABE3-18F120FF3D39}">
                <a1611:picAttrSrcUrl xmlns:a1611="http://schemas.microsoft.com/office/drawing/2016/11/main" r:id="rId3"/>
              </a:ext>
            </a:extLst>
          </a:blip>
          <a:stretch/>
        </p:blipFill>
        <p:spPr>
          <a:xfrm>
            <a:off x="6099048" y="699516"/>
            <a:ext cx="5458968" cy="5458968"/>
          </a:xfrm>
          <a:prstGeom prst="rect">
            <a:avLst/>
          </a:prstGeom>
        </p:spPr>
      </p:pic>
      <p:sp>
        <p:nvSpPr>
          <p:cNvPr id="6" name="pole tekstowe 5">
            <a:extLst>
              <a:ext uri="{FF2B5EF4-FFF2-40B4-BE49-F238E27FC236}">
                <a16:creationId xmlns:a16="http://schemas.microsoft.com/office/drawing/2014/main" id="{46BFBDC8-EBF8-6F48-B17F-FFD588E97EB5}"/>
              </a:ext>
            </a:extLst>
          </p:cNvPr>
          <p:cNvSpPr txBox="1"/>
          <p:nvPr/>
        </p:nvSpPr>
        <p:spPr>
          <a:xfrm>
            <a:off x="9339139" y="5958429"/>
            <a:ext cx="221887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de.wikipedia.org/wiki/Herkunftsbezeichnung">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55335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2A4CC4C-BA2B-A345-8879-8108FC395D85}"/>
              </a:ext>
            </a:extLst>
          </p:cNvPr>
          <p:cNvSpPr>
            <a:spLocks noGrp="1"/>
          </p:cNvSpPr>
          <p:nvPr>
            <p:ph type="title"/>
          </p:nvPr>
        </p:nvSpPr>
        <p:spPr>
          <a:xfrm>
            <a:off x="8141110" y="639098"/>
            <a:ext cx="3401961" cy="3494790"/>
          </a:xfrm>
        </p:spPr>
        <p:txBody>
          <a:bodyPr vert="horz" lIns="91440" tIns="45720" rIns="91440" bIns="45720" rtlCol="0" anchor="b">
            <a:normAutofit/>
          </a:bodyPr>
          <a:lstStyle/>
          <a:p>
            <a:pPr>
              <a:lnSpc>
                <a:spcPct val="90000"/>
              </a:lnSpc>
            </a:pPr>
            <a:r>
              <a:rPr lang="en-US" sz="3600" dirty="0">
                <a:solidFill>
                  <a:schemeClr val="tx1">
                    <a:lumMod val="85000"/>
                    <a:lumOff val="15000"/>
                  </a:schemeClr>
                </a:solidFill>
                <a:latin typeface="Aptos" panose="020B0004020202020204" pitchFamily="34" charset="0"/>
              </a:rPr>
              <a:t>DO CZEGO SŁUŻY ZNAK TOWAROWY?</a:t>
            </a:r>
          </a:p>
        </p:txBody>
      </p:sp>
      <p:pic>
        <p:nvPicPr>
          <p:cNvPr id="8" name="Symbol zastępczy zawartości 7" descr="Obraz zawierający woda pitna, napoje, zastawa stołowa&#10;&#10;Opis wygenerowany automatycznie">
            <a:extLst>
              <a:ext uri="{FF2B5EF4-FFF2-40B4-BE49-F238E27FC236}">
                <a16:creationId xmlns:a16="http://schemas.microsoft.com/office/drawing/2014/main" id="{7918E01A-3794-104A-9DDF-2E03BC0CA9F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33999" y="867276"/>
            <a:ext cx="6912217" cy="4599766"/>
          </a:xfrm>
          <a:prstGeom prst="rect">
            <a:avLst/>
          </a:prstGeom>
        </p:spPr>
      </p:pic>
      <p:sp>
        <p:nvSpPr>
          <p:cNvPr id="9" name="pole tekstowe 8">
            <a:extLst>
              <a:ext uri="{FF2B5EF4-FFF2-40B4-BE49-F238E27FC236}">
                <a16:creationId xmlns:a16="http://schemas.microsoft.com/office/drawing/2014/main" id="{FB93D806-3645-5F4E-ACFB-3418F12AF6FB}"/>
              </a:ext>
            </a:extLst>
          </p:cNvPr>
          <p:cNvSpPr txBox="1"/>
          <p:nvPr/>
        </p:nvSpPr>
        <p:spPr>
          <a:xfrm>
            <a:off x="5465197" y="5266987"/>
            <a:ext cx="2081019"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puroxiglobal.com/bottled-water-vs-tap-water/">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3420692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5CFBEA-2774-FB43-A7D8-A3928F9FFF0F}"/>
              </a:ext>
            </a:extLst>
          </p:cNvPr>
          <p:cNvSpPr>
            <a:spLocks noGrp="1"/>
          </p:cNvSpPr>
          <p:nvPr>
            <p:ph type="title"/>
          </p:nvPr>
        </p:nvSpPr>
        <p:spPr/>
        <p:txBody>
          <a:bodyPr/>
          <a:lstStyle/>
          <a:p>
            <a:r>
              <a:rPr lang="pl-PL" dirty="0"/>
              <a:t>Elementy pojęcia</a:t>
            </a:r>
          </a:p>
        </p:txBody>
      </p:sp>
      <p:graphicFrame>
        <p:nvGraphicFramePr>
          <p:cNvPr id="4" name="Symbol zastępczy zawartości 3">
            <a:extLst>
              <a:ext uri="{FF2B5EF4-FFF2-40B4-BE49-F238E27FC236}">
                <a16:creationId xmlns:a16="http://schemas.microsoft.com/office/drawing/2014/main" id="{5617856C-6761-4845-89FC-32797D17A7EC}"/>
              </a:ext>
            </a:extLst>
          </p:cNvPr>
          <p:cNvGraphicFramePr>
            <a:graphicFrameLocks noGrp="1"/>
          </p:cNvGraphicFramePr>
          <p:nvPr>
            <p:ph idx="1"/>
          </p:nvPr>
        </p:nvGraphicFramePr>
        <p:xfrm>
          <a:off x="565149" y="2039874"/>
          <a:ext cx="11396192" cy="3520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pole tekstowe 4">
            <a:extLst>
              <a:ext uri="{FF2B5EF4-FFF2-40B4-BE49-F238E27FC236}">
                <a16:creationId xmlns:a16="http://schemas.microsoft.com/office/drawing/2014/main" id="{3BFCA268-0B55-6E44-BEF4-80FC951DDA30}"/>
              </a:ext>
            </a:extLst>
          </p:cNvPr>
          <p:cNvSpPr txBox="1"/>
          <p:nvPr/>
        </p:nvSpPr>
        <p:spPr>
          <a:xfrm>
            <a:off x="9230500" y="2646045"/>
            <a:ext cx="2261284" cy="2308324"/>
          </a:xfrm>
          <a:prstGeom prst="rect">
            <a:avLst/>
          </a:prstGeom>
          <a:noFill/>
        </p:spPr>
        <p:txBody>
          <a:bodyPr wrap="square" rtlCol="0">
            <a:spAutoFit/>
          </a:bodyPr>
          <a:lstStyle/>
          <a:p>
            <a:r>
              <a:rPr lang="pl-PL" dirty="0">
                <a:solidFill>
                  <a:schemeClr val="bg1"/>
                </a:solidFill>
              </a:rPr>
              <a:t>Cechy towaru, takie jak jakość́, dobra opinia, są̨ przypisywane geograficznemu </a:t>
            </a:r>
          </a:p>
          <a:p>
            <a:r>
              <a:rPr lang="pl-PL" dirty="0">
                <a:solidFill>
                  <a:schemeClr val="bg1"/>
                </a:solidFill>
              </a:rPr>
              <a:t>pochodzeniu towaru </a:t>
            </a:r>
          </a:p>
          <a:p>
            <a:endParaRPr lang="pl-PL" dirty="0"/>
          </a:p>
        </p:txBody>
      </p:sp>
    </p:spTree>
    <p:extLst>
      <p:ext uri="{BB962C8B-B14F-4D97-AF65-F5344CB8AC3E}">
        <p14:creationId xmlns:p14="http://schemas.microsoft.com/office/powerpoint/2010/main" val="935150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90620693-2511-5048-AE85-324D309E4B6F}"/>
              </a:ext>
            </a:extLst>
          </p:cNvPr>
          <p:cNvSpPr>
            <a:spLocks noGrp="1"/>
          </p:cNvSpPr>
          <p:nvPr>
            <p:ph type="title"/>
          </p:nvPr>
        </p:nvSpPr>
        <p:spPr>
          <a:xfrm>
            <a:off x="565150" y="770890"/>
            <a:ext cx="7335835" cy="1268984"/>
          </a:xfrm>
        </p:spPr>
        <p:txBody>
          <a:bodyPr>
            <a:normAutofit/>
          </a:bodyPr>
          <a:lstStyle/>
          <a:p>
            <a:r>
              <a:rPr lang="pl-PL" sz="3700" dirty="0">
                <a:latin typeface="Aptos" panose="020B0004020202020204" pitchFamily="34" charset="0"/>
              </a:rPr>
              <a:t>Rodzaje oznaczeń geograficznych w świetle PWP:</a:t>
            </a:r>
          </a:p>
        </p:txBody>
      </p:sp>
      <p:graphicFrame>
        <p:nvGraphicFramePr>
          <p:cNvPr id="4" name="Diagram 3">
            <a:extLst>
              <a:ext uri="{FF2B5EF4-FFF2-40B4-BE49-F238E27FC236}">
                <a16:creationId xmlns:a16="http://schemas.microsoft.com/office/drawing/2014/main" id="{69827D45-94E0-F846-8EBD-81EC0FF08E55}"/>
              </a:ext>
            </a:extLst>
          </p:cNvPr>
          <p:cNvGraphicFramePr/>
          <p:nvPr>
            <p:extLst>
              <p:ext uri="{D42A27DB-BD31-4B8C-83A1-F6EECF244321}">
                <p14:modId xmlns:p14="http://schemas.microsoft.com/office/powerpoint/2010/main" val="4083692565"/>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633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DB6D86-D775-8643-A201-FF160118921D}"/>
              </a:ext>
            </a:extLst>
          </p:cNvPr>
          <p:cNvSpPr>
            <a:spLocks noGrp="1"/>
          </p:cNvSpPr>
          <p:nvPr>
            <p:ph type="title"/>
          </p:nvPr>
        </p:nvSpPr>
        <p:spPr>
          <a:xfrm>
            <a:off x="838201" y="365125"/>
            <a:ext cx="5251316" cy="1807305"/>
          </a:xfrm>
        </p:spPr>
        <p:txBody>
          <a:bodyPr>
            <a:normAutofit/>
          </a:bodyPr>
          <a:lstStyle/>
          <a:p>
            <a:r>
              <a:rPr lang="pl-PL" dirty="0">
                <a:latin typeface="Aptos" panose="020B0004020202020204" pitchFamily="34" charset="0"/>
              </a:rPr>
              <a:t>Procedura rejestracji - krajowa</a:t>
            </a:r>
          </a:p>
        </p:txBody>
      </p:sp>
      <p:sp>
        <p:nvSpPr>
          <p:cNvPr id="3" name="Symbol zastępczy zawartości 2">
            <a:extLst>
              <a:ext uri="{FF2B5EF4-FFF2-40B4-BE49-F238E27FC236}">
                <a16:creationId xmlns:a16="http://schemas.microsoft.com/office/drawing/2014/main" id="{3B050E26-FD21-AD45-BCBA-13DE14AAB9BB}"/>
              </a:ext>
            </a:extLst>
          </p:cNvPr>
          <p:cNvSpPr>
            <a:spLocks noGrp="1"/>
          </p:cNvSpPr>
          <p:nvPr>
            <p:ph idx="1"/>
          </p:nvPr>
        </p:nvSpPr>
        <p:spPr>
          <a:xfrm>
            <a:off x="838200" y="2333297"/>
            <a:ext cx="4619621" cy="3843666"/>
          </a:xfrm>
        </p:spPr>
        <p:txBody>
          <a:bodyPr>
            <a:normAutofit/>
          </a:bodyPr>
          <a:lstStyle/>
          <a:p>
            <a:r>
              <a:rPr lang="pl-PL" sz="2000">
                <a:latin typeface="Aptos" panose="020B0004020202020204" pitchFamily="34" charset="0"/>
              </a:rPr>
              <a:t>Na podstawie ustawy Prawo własności przemysłowej,</a:t>
            </a:r>
          </a:p>
          <a:p>
            <a:r>
              <a:rPr lang="pl-PL" sz="2000">
                <a:latin typeface="Aptos" panose="020B0004020202020204" pitchFamily="34" charset="0"/>
              </a:rPr>
              <a:t>Art. 176 – 183 p.w.p.</a:t>
            </a:r>
          </a:p>
          <a:p>
            <a:r>
              <a:rPr lang="pl-PL" sz="2000">
                <a:latin typeface="Aptos" panose="020B0004020202020204" pitchFamily="34" charset="0"/>
              </a:rPr>
              <a:t>Urząd Patentowy RP</a:t>
            </a:r>
          </a:p>
          <a:p>
            <a:r>
              <a:rPr lang="pl-PL" sz="2000" b="1">
                <a:latin typeface="Aptos" panose="020B0004020202020204" pitchFamily="34" charset="0"/>
              </a:rPr>
              <a:t>procedura rejestracyjną na oznaczenia geograficzne, które służą̨ do oznaczania produktów przemysłowych (np. koronka z Koniakowa, Porcelana z Ćmielowa) </a:t>
            </a:r>
            <a:endParaRPr lang="pl-PL" sz="2000">
              <a:latin typeface="Aptos" panose="020B0004020202020204" pitchFamily="34" charset="0"/>
            </a:endParaRPr>
          </a:p>
          <a:p>
            <a:endParaRPr lang="pl-PL" sz="2000"/>
          </a:p>
        </p:txBody>
      </p:sp>
      <p:pic>
        <p:nvPicPr>
          <p:cNvPr id="6" name="Obraz 5" descr="Obraz zawierający kubek, filiżanka do kawy, porcelana&#10;&#10;Opis wygenerowany automatycznie">
            <a:extLst>
              <a:ext uri="{FF2B5EF4-FFF2-40B4-BE49-F238E27FC236}">
                <a16:creationId xmlns:a16="http://schemas.microsoft.com/office/drawing/2014/main" id="{53AF0938-841A-774E-BAFA-0E43DB5761ED}"/>
              </a:ext>
            </a:extLst>
          </p:cNvPr>
          <p:cNvPicPr>
            <a:picLocks noChangeAspect="1"/>
          </p:cNvPicPr>
          <p:nvPr/>
        </p:nvPicPr>
        <p:blipFill>
          <a:blip r:embed="rId2"/>
          <a:srcRect l="6367" r="668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3082247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5E42DD-FA4C-2641-8121-451C180C6BF4}"/>
              </a:ext>
            </a:extLst>
          </p:cNvPr>
          <p:cNvSpPr>
            <a:spLocks noGrp="1"/>
          </p:cNvSpPr>
          <p:nvPr>
            <p:ph type="title"/>
          </p:nvPr>
        </p:nvSpPr>
        <p:spPr>
          <a:xfrm>
            <a:off x="5224243" y="770890"/>
            <a:ext cx="6400999" cy="1268984"/>
          </a:xfrm>
        </p:spPr>
        <p:txBody>
          <a:bodyPr>
            <a:normAutofit fontScale="90000"/>
          </a:bodyPr>
          <a:lstStyle/>
          <a:p>
            <a:r>
              <a:rPr lang="pl-PL" dirty="0"/>
              <a:t>Procedura </a:t>
            </a:r>
            <a:r>
              <a:rPr lang="pl-PL"/>
              <a:t>krajowa PWP - Podmiot </a:t>
            </a:r>
            <a:r>
              <a:rPr lang="pl-PL" dirty="0"/>
              <a:t>zgłaszający </a:t>
            </a:r>
          </a:p>
        </p:txBody>
      </p:sp>
      <p:graphicFrame>
        <p:nvGraphicFramePr>
          <p:cNvPr id="4" name="Symbol zastępczy zawartości 3">
            <a:extLst>
              <a:ext uri="{FF2B5EF4-FFF2-40B4-BE49-F238E27FC236}">
                <a16:creationId xmlns:a16="http://schemas.microsoft.com/office/drawing/2014/main" id="{239BBE57-DFDF-1642-9B69-5B00DE4092A3}"/>
              </a:ext>
            </a:extLst>
          </p:cNvPr>
          <p:cNvGraphicFramePr>
            <a:graphicFrameLocks noGrp="1"/>
          </p:cNvGraphicFramePr>
          <p:nvPr>
            <p:ph idx="1"/>
          </p:nvPr>
        </p:nvGraphicFramePr>
        <p:xfrm>
          <a:off x="4686161" y="2039874"/>
          <a:ext cx="733583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8" name="Picture 4" descr="Pióro umieszczone na górze wiersza podpisu">
            <a:extLst>
              <a:ext uri="{FF2B5EF4-FFF2-40B4-BE49-F238E27FC236}">
                <a16:creationId xmlns:a16="http://schemas.microsoft.com/office/drawing/2014/main" id="{EB821186-D781-41F0-A141-CB4A4281AC80}"/>
              </a:ext>
            </a:extLst>
          </p:cNvPr>
          <p:cNvPicPr>
            <a:picLocks noChangeAspect="1"/>
          </p:cNvPicPr>
          <p:nvPr/>
        </p:nvPicPr>
        <p:blipFill rotWithShape="1">
          <a:blip r:embed="rId7"/>
          <a:srcRect l="52282" r="2387" b="-2"/>
          <a:stretch/>
        </p:blipFill>
        <p:spPr>
          <a:xfrm>
            <a:off x="20" y="1"/>
            <a:ext cx="4657325" cy="6857999"/>
          </a:xfrm>
          <a:prstGeom prst="rect">
            <a:avLst/>
          </a:prstGeom>
        </p:spPr>
      </p:pic>
    </p:spTree>
    <p:extLst>
      <p:ext uri="{BB962C8B-B14F-4D97-AF65-F5344CB8AC3E}">
        <p14:creationId xmlns:p14="http://schemas.microsoft.com/office/powerpoint/2010/main" val="302206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1092E3-537A-7544-8E8D-26A30789421D}"/>
              </a:ext>
            </a:extLst>
          </p:cNvPr>
          <p:cNvSpPr>
            <a:spLocks noGrp="1"/>
          </p:cNvSpPr>
          <p:nvPr>
            <p:ph type="title"/>
          </p:nvPr>
        </p:nvSpPr>
        <p:spPr>
          <a:xfrm>
            <a:off x="5064586" y="462280"/>
            <a:ext cx="6400999" cy="1268984"/>
          </a:xfrm>
        </p:spPr>
        <p:txBody>
          <a:bodyPr>
            <a:normAutofit fontScale="90000"/>
          </a:bodyPr>
          <a:lstStyle/>
          <a:p>
            <a:pPr>
              <a:lnSpc>
                <a:spcPct val="90000"/>
              </a:lnSpc>
            </a:pPr>
            <a:r>
              <a:rPr lang="pl-PL" dirty="0">
                <a:latin typeface="Aptos" panose="020B0004020202020204" pitchFamily="34" charset="0"/>
              </a:rPr>
              <a:t>Procedura rejestracji przed UP RP</a:t>
            </a:r>
          </a:p>
        </p:txBody>
      </p:sp>
      <p:sp>
        <p:nvSpPr>
          <p:cNvPr id="3" name="Symbol zastępczy zawartości 2">
            <a:extLst>
              <a:ext uri="{FF2B5EF4-FFF2-40B4-BE49-F238E27FC236}">
                <a16:creationId xmlns:a16="http://schemas.microsoft.com/office/drawing/2014/main" id="{A1E1855D-7E6B-D144-8341-28E5973400EC}"/>
              </a:ext>
            </a:extLst>
          </p:cNvPr>
          <p:cNvSpPr>
            <a:spLocks noGrp="1"/>
          </p:cNvSpPr>
          <p:nvPr>
            <p:ph idx="1"/>
          </p:nvPr>
        </p:nvSpPr>
        <p:spPr>
          <a:xfrm>
            <a:off x="5064587" y="2160015"/>
            <a:ext cx="6560656" cy="4336477"/>
          </a:xfrm>
        </p:spPr>
        <p:txBody>
          <a:bodyPr>
            <a:normAutofit/>
          </a:bodyPr>
          <a:lstStyle/>
          <a:p>
            <a:pPr marL="0" indent="0">
              <a:lnSpc>
                <a:spcPct val="90000"/>
              </a:lnSpc>
              <a:buNone/>
            </a:pPr>
            <a:r>
              <a:rPr lang="pl-PL" sz="1400" dirty="0">
                <a:latin typeface="Aptos" panose="020B0004020202020204" pitchFamily="34" charset="0"/>
              </a:rPr>
              <a:t>W postępowaniu właściwie nie występuje procedura badawcza – art. 182 ust. 1  PWP</a:t>
            </a:r>
          </a:p>
          <a:p>
            <a:pPr marL="0" indent="0">
              <a:lnSpc>
                <a:spcPct val="90000"/>
              </a:lnSpc>
              <a:buNone/>
            </a:pPr>
            <a:r>
              <a:rPr lang="pl-PL" sz="1400" u="sng" dirty="0">
                <a:latin typeface="Aptos" panose="020B0004020202020204" pitchFamily="34" charset="0"/>
              </a:rPr>
              <a:t>Urząd bada jedynie następujące okoliczności:</a:t>
            </a:r>
          </a:p>
          <a:p>
            <a:pPr>
              <a:lnSpc>
                <a:spcPct val="90000"/>
              </a:lnSpc>
            </a:pPr>
            <a:r>
              <a:rPr lang="pl-PL" sz="1400" dirty="0">
                <a:latin typeface="Aptos" panose="020B0004020202020204" pitchFamily="34" charset="0"/>
              </a:rPr>
              <a:t>czy zgłoszone oznaczenie jest oznaczeniem geograficznym informującym o pochodzeniu towaru;</a:t>
            </a:r>
          </a:p>
          <a:p>
            <a:pPr>
              <a:lnSpc>
                <a:spcPct val="90000"/>
              </a:lnSpc>
            </a:pPr>
            <a:r>
              <a:rPr lang="pl-PL" sz="1400" dirty="0">
                <a:latin typeface="Aptos" panose="020B0004020202020204" pitchFamily="34" charset="0"/>
              </a:rPr>
              <a:t>czy zgłoszone oznaczenie jest prawdziwe i nie wprowadza w błąd co do pochodzenia;</a:t>
            </a:r>
          </a:p>
          <a:p>
            <a:pPr>
              <a:lnSpc>
                <a:spcPct val="90000"/>
              </a:lnSpc>
            </a:pPr>
            <a:r>
              <a:rPr lang="pl-PL" sz="1400" dirty="0">
                <a:latin typeface="Aptos" panose="020B0004020202020204" pitchFamily="34" charset="0"/>
              </a:rPr>
              <a:t>czy zgłoszone oznaczenie korzysta z ochrony w kraju pochodzenia – w przypadku oznaczeń zagranicznych.</a:t>
            </a:r>
            <a:br>
              <a:rPr lang="pl-PL" sz="1400" dirty="0">
                <a:latin typeface="Aptos" panose="020B0004020202020204" pitchFamily="34" charset="0"/>
              </a:rPr>
            </a:br>
            <a:r>
              <a:rPr lang="pl-PL" sz="1400" dirty="0">
                <a:latin typeface="Aptos" panose="020B0004020202020204" pitchFamily="34" charset="0"/>
              </a:rPr>
              <a:t> </a:t>
            </a:r>
          </a:p>
          <a:p>
            <a:pPr marL="0" indent="0">
              <a:lnSpc>
                <a:spcPct val="90000"/>
              </a:lnSpc>
              <a:buNone/>
            </a:pPr>
            <a:r>
              <a:rPr lang="pl-PL" sz="1400" dirty="0">
                <a:latin typeface="Aptos" panose="020B0004020202020204" pitchFamily="34" charset="0"/>
              </a:rPr>
              <a:t>Urząd bada, czy zgłoszone oznaczenie jest nazwą rodzajową oraz czy jego używanie nie narusza istniejącego prawa ochronnego na znak towarowy.</a:t>
            </a:r>
            <a:br>
              <a:rPr lang="pl-PL" sz="1400" dirty="0">
                <a:latin typeface="Aptos" panose="020B0004020202020204" pitchFamily="34" charset="0"/>
              </a:rPr>
            </a:br>
            <a:endParaRPr lang="pl-PL" sz="1400" dirty="0">
              <a:latin typeface="Aptos" panose="020B0004020202020204" pitchFamily="34" charset="0"/>
            </a:endParaRPr>
          </a:p>
          <a:p>
            <a:pPr marL="0" indent="0">
              <a:lnSpc>
                <a:spcPct val="90000"/>
              </a:lnSpc>
              <a:buNone/>
            </a:pPr>
            <a:r>
              <a:rPr lang="pl-PL" sz="1400" dirty="0">
                <a:latin typeface="Aptos" panose="020B0004020202020204" pitchFamily="34" charset="0"/>
              </a:rPr>
              <a:t>W postępowaniu zgłoszeniowym </a:t>
            </a:r>
            <a:r>
              <a:rPr lang="pl-PL" sz="1400" u="sng" dirty="0">
                <a:latin typeface="Aptos" panose="020B0004020202020204" pitchFamily="34" charset="0"/>
              </a:rPr>
              <a:t>nie są badane ani warunki wytwarzania towaru, ani metody kontroli.</a:t>
            </a:r>
          </a:p>
          <a:p>
            <a:pPr>
              <a:lnSpc>
                <a:spcPct val="90000"/>
              </a:lnSpc>
            </a:pPr>
            <a:endParaRPr lang="pl-PL" sz="1400" dirty="0"/>
          </a:p>
        </p:txBody>
      </p:sp>
      <p:pic>
        <p:nvPicPr>
          <p:cNvPr id="42" name="Picture 41" descr="Wiele znaków zapytania na czarnym tle">
            <a:extLst>
              <a:ext uri="{FF2B5EF4-FFF2-40B4-BE49-F238E27FC236}">
                <a16:creationId xmlns:a16="http://schemas.microsoft.com/office/drawing/2014/main" id="{3C25D5D9-0A71-E028-B08E-B91FBFC52353}"/>
              </a:ext>
            </a:extLst>
          </p:cNvPr>
          <p:cNvPicPr>
            <a:picLocks noChangeAspect="1"/>
          </p:cNvPicPr>
          <p:nvPr/>
        </p:nvPicPr>
        <p:blipFill rotWithShape="1">
          <a:blip r:embed="rId3"/>
          <a:srcRect l="58573" r="2" b="2"/>
          <a:stretch/>
        </p:blipFill>
        <p:spPr>
          <a:xfrm>
            <a:off x="20" y="1"/>
            <a:ext cx="4657325" cy="6857999"/>
          </a:xfrm>
          <a:prstGeom prst="rect">
            <a:avLst/>
          </a:prstGeom>
        </p:spPr>
      </p:pic>
    </p:spTree>
    <p:extLst>
      <p:ext uri="{BB962C8B-B14F-4D97-AF65-F5344CB8AC3E}">
        <p14:creationId xmlns:p14="http://schemas.microsoft.com/office/powerpoint/2010/main" val="3051992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CB6B08-6A25-5A49-A5CD-9EFF3F53402A}"/>
              </a:ext>
            </a:extLst>
          </p:cNvPr>
          <p:cNvSpPr>
            <a:spLocks noGrp="1"/>
          </p:cNvSpPr>
          <p:nvPr>
            <p:ph type="title"/>
          </p:nvPr>
        </p:nvSpPr>
        <p:spPr>
          <a:xfrm>
            <a:off x="643467" y="516835"/>
            <a:ext cx="3448259" cy="1666501"/>
          </a:xfrm>
        </p:spPr>
        <p:txBody>
          <a:bodyPr vert="horz" lIns="91440" tIns="45720" rIns="91440" bIns="45720" rtlCol="0" anchor="b">
            <a:normAutofit/>
          </a:bodyPr>
          <a:lstStyle/>
          <a:p>
            <a:pPr>
              <a:lnSpc>
                <a:spcPct val="90000"/>
              </a:lnSpc>
            </a:pPr>
            <a:r>
              <a:rPr lang="pl-PL" sz="3100" dirty="0"/>
              <a:t>Kolizja oznaczeń geograficznych i znaków towarowych </a:t>
            </a:r>
          </a:p>
        </p:txBody>
      </p:sp>
      <p:pic>
        <p:nvPicPr>
          <p:cNvPr id="6" name="Symbol zastępczy zawartości 5" descr="Obraz zawierający drzewo, zewnętrzne, przyroda, staw&#10;&#10;Opis wygenerowany automatycznie">
            <a:extLst>
              <a:ext uri="{FF2B5EF4-FFF2-40B4-BE49-F238E27FC236}">
                <a16:creationId xmlns:a16="http://schemas.microsoft.com/office/drawing/2014/main" id="{0ABCD8A5-8B19-3E49-B46D-18B7CD2EF535}"/>
              </a:ext>
            </a:extLst>
          </p:cNvPr>
          <p:cNvPicPr>
            <a:picLocks noGrp="1" noChangeAspect="1"/>
          </p:cNvPicPr>
          <p:nvPr>
            <p:ph sz="half" idx="1"/>
          </p:nvPr>
        </p:nvPicPr>
        <p:blipFill rotWithShape="1">
          <a:blip r:embed="rId2">
            <a:extLst>
              <a:ext uri="{837473B0-CC2E-450A-ABE3-18F120FF3D39}">
                <a1611:picAttrSrcUrl xmlns:a1611="http://schemas.microsoft.com/office/drawing/2016/11/main" r:id="rId3"/>
              </a:ext>
            </a:extLst>
          </a:blip>
          <a:srcRect l="8292" r="9275"/>
          <a:stretch/>
        </p:blipFill>
        <p:spPr>
          <a:xfrm>
            <a:off x="4654296" y="10"/>
            <a:ext cx="7537703" cy="6857990"/>
          </a:xfrm>
          <a:prstGeom prst="rect">
            <a:avLst/>
          </a:prstGeom>
        </p:spPr>
      </p:pic>
      <p:sp>
        <p:nvSpPr>
          <p:cNvPr id="4" name="Symbol zastępczy zawartości 3">
            <a:extLst>
              <a:ext uri="{FF2B5EF4-FFF2-40B4-BE49-F238E27FC236}">
                <a16:creationId xmlns:a16="http://schemas.microsoft.com/office/drawing/2014/main" id="{4277F31E-F7F6-154F-AA6D-332AB243B25B}"/>
              </a:ext>
            </a:extLst>
          </p:cNvPr>
          <p:cNvSpPr>
            <a:spLocks noGrp="1"/>
          </p:cNvSpPr>
          <p:nvPr>
            <p:ph sz="half" idx="2"/>
          </p:nvPr>
        </p:nvSpPr>
        <p:spPr>
          <a:xfrm>
            <a:off x="643467" y="2546224"/>
            <a:ext cx="3448259" cy="3342747"/>
          </a:xfrm>
        </p:spPr>
        <p:txBody>
          <a:bodyPr vert="horz" lIns="0" tIns="45720" rIns="0" bIns="45720" rtlCol="0">
            <a:normAutofit/>
          </a:bodyPr>
          <a:lstStyle/>
          <a:p>
            <a:pPr>
              <a:lnSpc>
                <a:spcPct val="100000"/>
              </a:lnSpc>
            </a:pPr>
            <a:r>
              <a:rPr lang="pl-PL" sz="1800" dirty="0"/>
              <a:t>ustalenie czy oznaczenie stanowi termin geograficzny;</a:t>
            </a:r>
          </a:p>
          <a:p>
            <a:pPr>
              <a:lnSpc>
                <a:spcPct val="100000"/>
              </a:lnSpc>
            </a:pPr>
            <a:r>
              <a:rPr lang="pl-PL" sz="1800" dirty="0"/>
              <a:t>ustalenie jaki jest właściwy krąg odbiorców;</a:t>
            </a:r>
          </a:p>
          <a:p>
            <a:pPr>
              <a:lnSpc>
                <a:spcPct val="100000"/>
              </a:lnSpc>
            </a:pPr>
            <a:r>
              <a:rPr lang="pl-PL" sz="1800" dirty="0"/>
              <a:t>ustalenie czy badany termin geograficzny jest znany właściwemu kręgowi odbiorców.</a:t>
            </a:r>
          </a:p>
          <a:p>
            <a:pPr>
              <a:lnSpc>
                <a:spcPct val="100000"/>
              </a:lnSpc>
            </a:pPr>
            <a:endParaRPr lang="en-US" sz="1800" dirty="0">
              <a:solidFill>
                <a:srgbClr val="FFFFFF"/>
              </a:solidFill>
            </a:endParaRPr>
          </a:p>
        </p:txBody>
      </p:sp>
    </p:spTree>
    <p:extLst>
      <p:ext uri="{BB962C8B-B14F-4D97-AF65-F5344CB8AC3E}">
        <p14:creationId xmlns:p14="http://schemas.microsoft.com/office/powerpoint/2010/main" val="296403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4CD89C-EE41-79D4-4A8C-0799DC0625EA}"/>
              </a:ext>
            </a:extLst>
          </p:cNvPr>
          <p:cNvSpPr>
            <a:spLocks noGrp="1"/>
          </p:cNvSpPr>
          <p:nvPr>
            <p:ph type="title"/>
          </p:nvPr>
        </p:nvSpPr>
        <p:spPr/>
        <p:txBody>
          <a:bodyPr/>
          <a:lstStyle/>
          <a:p>
            <a:r>
              <a:rPr lang="pl-PL" dirty="0"/>
              <a:t>Procedura rejestracji - unijna</a:t>
            </a:r>
          </a:p>
        </p:txBody>
      </p:sp>
      <p:sp>
        <p:nvSpPr>
          <p:cNvPr id="3" name="Symbol zastępczy zawartości 2">
            <a:extLst>
              <a:ext uri="{FF2B5EF4-FFF2-40B4-BE49-F238E27FC236}">
                <a16:creationId xmlns:a16="http://schemas.microsoft.com/office/drawing/2014/main" id="{3D208DB3-8A43-A04B-7F70-485B6481BA7B}"/>
              </a:ext>
            </a:extLst>
          </p:cNvPr>
          <p:cNvSpPr>
            <a:spLocks noGrp="1"/>
          </p:cNvSpPr>
          <p:nvPr>
            <p:ph idx="1"/>
          </p:nvPr>
        </p:nvSpPr>
        <p:spPr>
          <a:xfrm>
            <a:off x="246743" y="1690688"/>
            <a:ext cx="11107057" cy="5029426"/>
          </a:xfrm>
        </p:spPr>
        <p:txBody>
          <a:bodyPr>
            <a:normAutofit fontScale="62500" lnSpcReduction="20000"/>
          </a:bodyPr>
          <a:lstStyle/>
          <a:p>
            <a:r>
              <a:rPr lang="pl-PL" dirty="0">
                <a:solidFill>
                  <a:srgbClr val="000000"/>
                </a:solidFill>
                <a:latin typeface="Calibri" panose="020F0502020204030204" pitchFamily="34" charset="0"/>
              </a:rPr>
              <a:t>R</a:t>
            </a:r>
            <a:r>
              <a:rPr lang="pl-PL" b="0" i="0" u="none" strike="noStrike" dirty="0">
                <a:solidFill>
                  <a:srgbClr val="000000"/>
                </a:solidFill>
                <a:effectLst/>
                <a:latin typeface="Calibri" panose="020F0502020204030204" pitchFamily="34" charset="0"/>
              </a:rPr>
              <a:t>ozporządzenie Parlamentu Europejskiego i Rady (UE) 2023/2411 z dnia 18 października 2023 r. w sprawie ochrony oznaczeń geograficznych produktów rzemieślniczych i przemysłowych oraz zmieniające rozporządzenia (UE) 2017/1001 i (UE) 2019/1753</a:t>
            </a:r>
            <a:endParaRPr lang="pl-PL" dirty="0">
              <a:solidFill>
                <a:srgbClr val="000000"/>
              </a:solidFill>
              <a:latin typeface="Calibri" panose="020F0502020204030204" pitchFamily="34" charset="0"/>
            </a:endParaRPr>
          </a:p>
          <a:p>
            <a:pPr marL="0" indent="0">
              <a:buNone/>
            </a:pPr>
            <a:r>
              <a:rPr lang="pl-PL" b="0" i="0" u="none" strike="noStrike" dirty="0">
                <a:solidFill>
                  <a:srgbClr val="000000"/>
                </a:solidFill>
                <a:effectLst/>
                <a:latin typeface="Calibri" panose="020F0502020204030204" pitchFamily="34" charset="0"/>
              </a:rPr>
              <a:t>Produkty rzemieślnicze i przemysłowe: </a:t>
            </a:r>
          </a:p>
          <a:p>
            <a:pPr algn="l">
              <a:buFont typeface="+mj-lt"/>
              <a:buAutoNum type="arabicPeriod"/>
            </a:pPr>
            <a:r>
              <a:rPr lang="pl-PL" b="0" i="0" u="none" strike="noStrike" dirty="0">
                <a:solidFill>
                  <a:srgbClr val="000000"/>
                </a:solidFill>
                <a:effectLst/>
                <a:latin typeface="Calibri" panose="020F0502020204030204" pitchFamily="34" charset="0"/>
              </a:rPr>
              <a:t>produkowane całkowicie ręcznie albo przy użyciu narzędzi ręcznych lub cyfrowych lub środków mechanicznych, jeżeli wkład pracy ręcznej jest ważnym elementem produktu końcowego; lub</a:t>
            </a:r>
          </a:p>
          <a:p>
            <a:pPr algn="l">
              <a:buFont typeface="+mj-lt"/>
              <a:buAutoNum type="arabicPeriod"/>
            </a:pPr>
            <a:r>
              <a:rPr lang="pl-PL" b="0" i="0" u="none" strike="noStrike" dirty="0">
                <a:solidFill>
                  <a:srgbClr val="000000"/>
                </a:solidFill>
                <a:effectLst/>
                <a:latin typeface="Calibri" panose="020F0502020204030204" pitchFamily="34" charset="0"/>
              </a:rPr>
              <a:t>produkowane w sposób znormalizowany, w tym w ramach produkcji seryjnej i przy użyciu maszyn.</a:t>
            </a:r>
          </a:p>
          <a:p>
            <a:pPr algn="l"/>
            <a:r>
              <a:rPr lang="pl-PL" b="0" i="0" u="none" strike="noStrike" dirty="0">
                <a:solidFill>
                  <a:srgbClr val="000000"/>
                </a:solidFill>
                <a:effectLst/>
                <a:latin typeface="Calibri" panose="020F0502020204030204" pitchFamily="34" charset="0"/>
              </a:rPr>
              <a:t>Oznacza to, że na podstawie rozporządzenia 2023/2411 ochroną mogą zostać objęte produkty takie jak: kamienie naturalne, wyroby drewniane, biżuteria, materiały włókiennicze, koronki, sztućce, szkło, porcelana oraz skóry i skórki (</a:t>
            </a:r>
            <a:r>
              <a:rPr lang="pl-PL" b="0" i="1" u="none" strike="noStrike" dirty="0">
                <a:solidFill>
                  <a:srgbClr val="000000"/>
                </a:solidFill>
                <a:effectLst/>
                <a:latin typeface="Calibri" panose="020F0502020204030204" pitchFamily="34" charset="0"/>
              </a:rPr>
              <a:t>ang. </a:t>
            </a:r>
            <a:r>
              <a:rPr lang="pl-PL" b="0" i="1" u="none" strike="noStrike" dirty="0" err="1">
                <a:solidFill>
                  <a:srgbClr val="000000"/>
                </a:solidFill>
                <a:effectLst/>
                <a:latin typeface="Calibri" panose="020F0502020204030204" pitchFamily="34" charset="0"/>
              </a:rPr>
              <a:t>hides</a:t>
            </a:r>
            <a:r>
              <a:rPr lang="pl-PL" b="0" i="1" u="none" strike="noStrike" dirty="0">
                <a:solidFill>
                  <a:srgbClr val="000000"/>
                </a:solidFill>
                <a:effectLst/>
                <a:latin typeface="Calibri" panose="020F0502020204030204" pitchFamily="34" charset="0"/>
              </a:rPr>
              <a:t> and </a:t>
            </a:r>
            <a:r>
              <a:rPr lang="pl-PL" b="0" i="1" u="none" strike="noStrike" dirty="0" err="1">
                <a:solidFill>
                  <a:srgbClr val="000000"/>
                </a:solidFill>
                <a:effectLst/>
                <a:latin typeface="Calibri" panose="020F0502020204030204" pitchFamily="34" charset="0"/>
              </a:rPr>
              <a:t>skins</a:t>
            </a:r>
            <a:r>
              <a:rPr lang="pl-PL" b="0" i="0" u="none" strike="noStrike" dirty="0">
                <a:solidFill>
                  <a:srgbClr val="000000"/>
                </a:solidFill>
                <a:effectLst/>
                <a:latin typeface="Calibri" panose="020F0502020204030204" pitchFamily="34" charset="0"/>
              </a:rPr>
              <a:t> - branża definiuje skóry (</a:t>
            </a:r>
            <a:r>
              <a:rPr lang="pl-PL" b="0" i="1" u="none" strike="noStrike" dirty="0" err="1">
                <a:solidFill>
                  <a:srgbClr val="000000"/>
                </a:solidFill>
                <a:effectLst/>
                <a:latin typeface="Calibri" panose="020F0502020204030204" pitchFamily="34" charset="0"/>
              </a:rPr>
              <a:t>hides</a:t>
            </a:r>
            <a:r>
              <a:rPr lang="pl-PL" b="0" i="0" u="none" strike="noStrike" dirty="0">
                <a:solidFill>
                  <a:srgbClr val="000000"/>
                </a:solidFill>
                <a:effectLst/>
                <a:latin typeface="Calibri" panose="020F0502020204030204" pitchFamily="34" charset="0"/>
              </a:rPr>
              <a:t>) jako "skóry" dużych zwierząt, np. krów, bawołów; podczas gdy skórki (</a:t>
            </a:r>
            <a:r>
              <a:rPr lang="pl-PL" b="0" i="1" u="none" strike="noStrike" dirty="0" err="1">
                <a:solidFill>
                  <a:srgbClr val="000000"/>
                </a:solidFill>
                <a:effectLst/>
                <a:latin typeface="Calibri" panose="020F0502020204030204" pitchFamily="34" charset="0"/>
              </a:rPr>
              <a:t>skins</a:t>
            </a:r>
            <a:r>
              <a:rPr lang="pl-PL" b="0" i="0" u="none" strike="noStrike" dirty="0">
                <a:solidFill>
                  <a:srgbClr val="000000"/>
                </a:solidFill>
                <a:effectLst/>
                <a:latin typeface="Calibri" panose="020F0502020204030204" pitchFamily="34" charset="0"/>
              </a:rPr>
              <a:t>) odnoszą się do "skór" mniejszych zwierząt: kóz, owiec, jeleni, świń, ryb, aligatorów, węży itp.).</a:t>
            </a:r>
          </a:p>
          <a:p>
            <a:pPr algn="l"/>
            <a:r>
              <a:rPr lang="pl-PL" b="0" i="0" u="none" strike="noStrike" dirty="0">
                <a:solidFill>
                  <a:srgbClr val="000000"/>
                </a:solidFill>
                <a:effectLst/>
                <a:latin typeface="Calibri" panose="020F0502020204030204" pitchFamily="34" charset="0"/>
              </a:rPr>
              <a:t>W zakresie innych typów produktów, w postaci win, napojów spirytusowych i produktów rolnych, ochrona uzyskiwana jest na postawie rozporządzenia Parlamentu Europejskiego i Rady (UE) 2024/1143 z dnia 11 kwietnia 2024 r. w sprawie oznaczeń geograficznych w odniesieniu do wina, napojów spirytusowych i produktów rolnych oraz gwarantowanych tradycyjnych specjalności i określeń jakościowych stosowanych fakultatywnie w odniesieniu do produktów rolnych, zmieniające rozporządzenia (UE) nr 1308/2013, (UE) 2019/787 i (UE) 2019/1753 oraz uchylające rozporządzenie (UE) nr 1151/2012, które weszło w życie w dniu 13 maja 2024 r. i stanowi unifikację rozproszonych rozporządzeń do jednego aktu prawnego.</a:t>
            </a:r>
            <a:br>
              <a:rPr lang="pl-PL" dirty="0"/>
            </a:br>
            <a:endParaRPr lang="pl-PL" dirty="0"/>
          </a:p>
        </p:txBody>
      </p:sp>
    </p:spTree>
    <p:extLst>
      <p:ext uri="{BB962C8B-B14F-4D97-AF65-F5344CB8AC3E}">
        <p14:creationId xmlns:p14="http://schemas.microsoft.com/office/powerpoint/2010/main" val="3549666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7F0F3E7-9D94-69A1-FFCE-D7F43CC818AA}"/>
              </a:ext>
            </a:extLst>
          </p:cNvPr>
          <p:cNvSpPr>
            <a:spLocks noGrp="1"/>
          </p:cNvSpPr>
          <p:nvPr>
            <p:ph type="title"/>
          </p:nvPr>
        </p:nvSpPr>
        <p:spPr/>
        <p:txBody>
          <a:bodyPr/>
          <a:lstStyle/>
          <a:p>
            <a:r>
              <a:rPr lang="pl-PL" dirty="0"/>
              <a:t>Procedura rejestracji - unijna – kategorie oznaczeń</a:t>
            </a:r>
          </a:p>
        </p:txBody>
      </p:sp>
      <p:pic>
        <p:nvPicPr>
          <p:cNvPr id="5" name="Symbol zastępczy zawartości 4" descr="Obraz zawierający tekst, Czcionka, zrzut ekranu&#10;&#10;Opis wygenerowany automatycznie">
            <a:extLst>
              <a:ext uri="{FF2B5EF4-FFF2-40B4-BE49-F238E27FC236}">
                <a16:creationId xmlns:a16="http://schemas.microsoft.com/office/drawing/2014/main" id="{D5538258-FDDB-AC52-86C0-7CF04375AE1E}"/>
              </a:ext>
            </a:extLst>
          </p:cNvPr>
          <p:cNvPicPr>
            <a:picLocks noGrp="1" noChangeAspect="1"/>
          </p:cNvPicPr>
          <p:nvPr>
            <p:ph idx="1"/>
          </p:nvPr>
        </p:nvPicPr>
        <p:blipFill>
          <a:blip r:embed="rId2"/>
          <a:stretch>
            <a:fillRect/>
          </a:stretch>
        </p:blipFill>
        <p:spPr>
          <a:xfrm>
            <a:off x="0" y="1923791"/>
            <a:ext cx="12140593" cy="4394913"/>
          </a:xfrm>
        </p:spPr>
      </p:pic>
    </p:spTree>
    <p:extLst>
      <p:ext uri="{BB962C8B-B14F-4D97-AF65-F5344CB8AC3E}">
        <p14:creationId xmlns:p14="http://schemas.microsoft.com/office/powerpoint/2010/main" val="708045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0A371A-34F2-C551-1C33-386C88A2DB11}"/>
              </a:ext>
            </a:extLst>
          </p:cNvPr>
          <p:cNvSpPr>
            <a:spLocks noGrp="1"/>
          </p:cNvSpPr>
          <p:nvPr>
            <p:ph type="title"/>
          </p:nvPr>
        </p:nvSpPr>
        <p:spPr>
          <a:xfrm>
            <a:off x="6927163" y="379005"/>
            <a:ext cx="4133560" cy="1268984"/>
          </a:xfrm>
        </p:spPr>
        <p:txBody>
          <a:bodyPr>
            <a:normAutofit/>
          </a:bodyPr>
          <a:lstStyle/>
          <a:p>
            <a:pPr>
              <a:lnSpc>
                <a:spcPct val="90000"/>
              </a:lnSpc>
            </a:pPr>
            <a:r>
              <a:rPr lang="pl-PL" sz="3400" dirty="0">
                <a:latin typeface="Aptos" panose="020B0004020202020204" pitchFamily="34" charset="0"/>
              </a:rPr>
              <a:t>Chroniona nazwa pochodzenia</a:t>
            </a:r>
          </a:p>
        </p:txBody>
      </p:sp>
      <p:sp>
        <p:nvSpPr>
          <p:cNvPr id="9" name="Content Placeholder 8">
            <a:extLst>
              <a:ext uri="{FF2B5EF4-FFF2-40B4-BE49-F238E27FC236}">
                <a16:creationId xmlns:a16="http://schemas.microsoft.com/office/drawing/2014/main" id="{BD5E959B-B679-61BF-EA29-BD5C040C0F1C}"/>
              </a:ext>
            </a:extLst>
          </p:cNvPr>
          <p:cNvSpPr>
            <a:spLocks noGrp="1"/>
          </p:cNvSpPr>
          <p:nvPr>
            <p:ph idx="1"/>
          </p:nvPr>
        </p:nvSpPr>
        <p:spPr>
          <a:xfrm>
            <a:off x="7118252" y="2160015"/>
            <a:ext cx="4508588" cy="3927093"/>
          </a:xfrm>
        </p:spPr>
        <p:txBody>
          <a:bodyPr>
            <a:normAutofit fontScale="70000" lnSpcReduction="20000"/>
          </a:bodyPr>
          <a:lstStyle/>
          <a:p>
            <a:pPr marL="0" indent="0">
              <a:buNone/>
            </a:pPr>
            <a:r>
              <a:rPr lang="pl-PL" b="1" dirty="0" err="1">
                <a:latin typeface="Aptos" panose="020B0004020202020204" pitchFamily="34" charset="0"/>
              </a:rPr>
              <a:t>Protected</a:t>
            </a:r>
            <a:r>
              <a:rPr lang="pl-PL" b="1" dirty="0">
                <a:latin typeface="Aptos" panose="020B0004020202020204" pitchFamily="34" charset="0"/>
              </a:rPr>
              <a:t> </a:t>
            </a:r>
            <a:r>
              <a:rPr lang="pl-PL" b="1" dirty="0" err="1">
                <a:latin typeface="Aptos" panose="020B0004020202020204" pitchFamily="34" charset="0"/>
              </a:rPr>
              <a:t>Designation</a:t>
            </a:r>
            <a:r>
              <a:rPr lang="pl-PL" b="1" dirty="0">
                <a:latin typeface="Aptos" panose="020B0004020202020204" pitchFamily="34" charset="0"/>
              </a:rPr>
              <a:t> of </a:t>
            </a:r>
            <a:r>
              <a:rPr lang="pl-PL" b="1" dirty="0" err="1">
                <a:latin typeface="Aptos" panose="020B0004020202020204" pitchFamily="34" charset="0"/>
              </a:rPr>
              <a:t>Origin</a:t>
            </a:r>
            <a:r>
              <a:rPr lang="pl-PL" b="1" dirty="0">
                <a:latin typeface="Aptos" panose="020B0004020202020204" pitchFamily="34" charset="0"/>
              </a:rPr>
              <a:t> </a:t>
            </a:r>
            <a:r>
              <a:rPr lang="pl-PL" dirty="0">
                <a:latin typeface="Aptos" panose="020B0004020202020204" pitchFamily="34" charset="0"/>
              </a:rPr>
              <a:t>– PDO to nazwa, którą określa się produkt: </a:t>
            </a:r>
          </a:p>
          <a:p>
            <a:r>
              <a:rPr lang="pl-PL" dirty="0">
                <a:latin typeface="Aptos" panose="020B0004020202020204" pitchFamily="34" charset="0"/>
              </a:rPr>
              <a:t>pochodzący z określonego miejsca, regionu lub, w wyjątkowych przypadkach, kraju,</a:t>
            </a:r>
          </a:p>
          <a:p>
            <a:r>
              <a:rPr lang="pl-PL" dirty="0">
                <a:latin typeface="Aptos" panose="020B0004020202020204" pitchFamily="34" charset="0"/>
              </a:rPr>
              <a:t>którego jakość lub cechy charakterystyczne są w istotnej lub wyłącznej mierze zasługą szczególnego środowiska geograficznego, na które składają się czynniki naturalne i ludzkie; oraz </a:t>
            </a:r>
          </a:p>
          <a:p>
            <a:r>
              <a:rPr lang="pl-PL" dirty="0">
                <a:latin typeface="Aptos" panose="020B0004020202020204" pitchFamily="34" charset="0"/>
              </a:rPr>
              <a:t>którego </a:t>
            </a:r>
            <a:r>
              <a:rPr lang="pl-PL" b="1" u="sng" dirty="0">
                <a:latin typeface="Aptos" panose="020B0004020202020204" pitchFamily="34" charset="0"/>
              </a:rPr>
              <a:t>wszystkie etapy produk</a:t>
            </a:r>
            <a:r>
              <a:rPr lang="pl-PL" b="1" dirty="0">
                <a:latin typeface="Aptos" panose="020B0004020202020204" pitchFamily="34" charset="0"/>
              </a:rPr>
              <a:t>cji </a:t>
            </a:r>
            <a:r>
              <a:rPr lang="pl-PL" dirty="0">
                <a:latin typeface="Aptos" panose="020B0004020202020204" pitchFamily="34" charset="0"/>
              </a:rPr>
              <a:t>odbywają się na określonym obszarze geograficznym.</a:t>
            </a:r>
          </a:p>
          <a:p>
            <a:endParaRPr lang="en-US" dirty="0"/>
          </a:p>
        </p:txBody>
      </p:sp>
      <p:pic>
        <p:nvPicPr>
          <p:cNvPr id="5" name="Symbol zastępczy zawartości 4" descr="Obraz zawierający symbol, godło, logo, odznaka&#10;&#10;Opis wygenerowany automatycznie">
            <a:extLst>
              <a:ext uri="{FF2B5EF4-FFF2-40B4-BE49-F238E27FC236}">
                <a16:creationId xmlns:a16="http://schemas.microsoft.com/office/drawing/2014/main" id="{041A114E-334E-69F8-D618-AC1181D4BA08}"/>
              </a:ext>
            </a:extLst>
          </p:cNvPr>
          <p:cNvPicPr>
            <a:picLocks noChangeAspect="1"/>
          </p:cNvPicPr>
          <p:nvPr/>
        </p:nvPicPr>
        <p:blipFill rotWithShape="1">
          <a:blip r:embed="rId2"/>
          <a:srcRect l="9519" r="5129"/>
          <a:stretch/>
        </p:blipFill>
        <p:spPr>
          <a:xfrm>
            <a:off x="20" y="1"/>
            <a:ext cx="6927143" cy="6857999"/>
          </a:xfrm>
          <a:prstGeom prst="rect">
            <a:avLst/>
          </a:prstGeom>
        </p:spPr>
      </p:pic>
    </p:spTree>
    <p:extLst>
      <p:ext uri="{BB962C8B-B14F-4D97-AF65-F5344CB8AC3E}">
        <p14:creationId xmlns:p14="http://schemas.microsoft.com/office/powerpoint/2010/main" val="265255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3F5E5F3-C465-1A04-6F7B-FEBB58AD7C0B}"/>
              </a:ext>
            </a:extLst>
          </p:cNvPr>
          <p:cNvSpPr>
            <a:spLocks noGrp="1"/>
          </p:cNvSpPr>
          <p:nvPr>
            <p:ph type="title"/>
          </p:nvPr>
        </p:nvSpPr>
        <p:spPr>
          <a:xfrm>
            <a:off x="3970366" y="609600"/>
            <a:ext cx="4267200" cy="1351472"/>
          </a:xfrm>
        </p:spPr>
        <p:txBody>
          <a:bodyPr>
            <a:normAutofit/>
          </a:bodyPr>
          <a:lstStyle/>
          <a:p>
            <a:pPr algn="ctr"/>
            <a:r>
              <a:rPr lang="pl-PL" sz="3100">
                <a:solidFill>
                  <a:schemeClr val="tx1">
                    <a:lumMod val="85000"/>
                    <a:lumOff val="15000"/>
                  </a:schemeClr>
                </a:solidFill>
                <a:latin typeface="Aptos" panose="020B0004020202020204" pitchFamily="34" charset="0"/>
              </a:rPr>
              <a:t>Chronione oznaczenie geograficzne</a:t>
            </a:r>
          </a:p>
        </p:txBody>
      </p:sp>
      <p:sp>
        <p:nvSpPr>
          <p:cNvPr id="9" name="Content Placeholder 8">
            <a:extLst>
              <a:ext uri="{FF2B5EF4-FFF2-40B4-BE49-F238E27FC236}">
                <a16:creationId xmlns:a16="http://schemas.microsoft.com/office/drawing/2014/main" id="{C8B262D5-2E17-106C-9E64-3D371AB10FDD}"/>
              </a:ext>
            </a:extLst>
          </p:cNvPr>
          <p:cNvSpPr>
            <a:spLocks noGrp="1"/>
          </p:cNvSpPr>
          <p:nvPr>
            <p:ph idx="1"/>
          </p:nvPr>
        </p:nvSpPr>
        <p:spPr>
          <a:xfrm>
            <a:off x="3817257" y="1961072"/>
            <a:ext cx="4420309" cy="4759041"/>
          </a:xfrm>
        </p:spPr>
        <p:txBody>
          <a:bodyPr>
            <a:normAutofit/>
          </a:bodyPr>
          <a:lstStyle/>
          <a:p>
            <a:pPr marL="0" indent="0">
              <a:buNone/>
            </a:pPr>
            <a:r>
              <a:rPr lang="pl-PL" sz="1600" b="1" i="0" u="none" strike="noStrike" dirty="0" err="1">
                <a:solidFill>
                  <a:schemeClr val="tx1">
                    <a:lumMod val="85000"/>
                    <a:lumOff val="15000"/>
                  </a:schemeClr>
                </a:solidFill>
                <a:effectLst/>
                <a:latin typeface="Aptos" panose="020B0004020202020204" pitchFamily="34" charset="0"/>
              </a:rPr>
              <a:t>Protected</a:t>
            </a:r>
            <a:r>
              <a:rPr lang="pl-PL" sz="1600" b="1" i="0" u="none" strike="noStrike" dirty="0">
                <a:solidFill>
                  <a:schemeClr val="tx1">
                    <a:lumMod val="85000"/>
                    <a:lumOff val="15000"/>
                  </a:schemeClr>
                </a:solidFill>
                <a:effectLst/>
                <a:latin typeface="Aptos" panose="020B0004020202020204" pitchFamily="34" charset="0"/>
              </a:rPr>
              <a:t> </a:t>
            </a:r>
            <a:r>
              <a:rPr lang="pl-PL" sz="1600" b="1" i="0" u="none" strike="noStrike" dirty="0" err="1">
                <a:solidFill>
                  <a:schemeClr val="tx1">
                    <a:lumMod val="85000"/>
                    <a:lumOff val="15000"/>
                  </a:schemeClr>
                </a:solidFill>
                <a:effectLst/>
                <a:latin typeface="Aptos" panose="020B0004020202020204" pitchFamily="34" charset="0"/>
              </a:rPr>
              <a:t>Geographical</a:t>
            </a:r>
            <a:r>
              <a:rPr lang="pl-PL" sz="1600" b="1" i="0" u="none" strike="noStrike" dirty="0">
                <a:solidFill>
                  <a:schemeClr val="tx1">
                    <a:lumMod val="85000"/>
                    <a:lumOff val="15000"/>
                  </a:schemeClr>
                </a:solidFill>
                <a:effectLst/>
                <a:latin typeface="Aptos" panose="020B0004020202020204" pitchFamily="34" charset="0"/>
              </a:rPr>
              <a:t> </a:t>
            </a:r>
            <a:r>
              <a:rPr lang="pl-PL" sz="1600" b="1" i="0" u="none" strike="noStrike" dirty="0" err="1">
                <a:solidFill>
                  <a:schemeClr val="tx1">
                    <a:lumMod val="85000"/>
                    <a:lumOff val="15000"/>
                  </a:schemeClr>
                </a:solidFill>
                <a:effectLst/>
                <a:latin typeface="Aptos" panose="020B0004020202020204" pitchFamily="34" charset="0"/>
              </a:rPr>
              <a:t>Indications</a:t>
            </a:r>
            <a:r>
              <a:rPr lang="pl-PL" sz="1600" b="1" i="0" u="none" strike="noStrike" dirty="0">
                <a:solidFill>
                  <a:schemeClr val="tx1">
                    <a:lumMod val="85000"/>
                    <a:lumOff val="15000"/>
                  </a:schemeClr>
                </a:solidFill>
                <a:effectLst/>
                <a:latin typeface="Aptos" panose="020B0004020202020204" pitchFamily="34" charset="0"/>
              </a:rPr>
              <a:t> </a:t>
            </a:r>
            <a:r>
              <a:rPr lang="pl-PL" sz="1600" b="0" i="0" u="none" strike="noStrike" dirty="0">
                <a:solidFill>
                  <a:schemeClr val="tx1">
                    <a:lumMod val="85000"/>
                    <a:lumOff val="15000"/>
                  </a:schemeClr>
                </a:solidFill>
                <a:effectLst/>
                <a:latin typeface="Aptos" panose="020B0004020202020204" pitchFamily="34" charset="0"/>
              </a:rPr>
              <a:t>– PGI oznacza nazwę regionu, określonego miejsca lub w wyjątkowych przypadkach kraju, która służy do oznaczenia produktu rolnego lub środka spożywczego:</a:t>
            </a:r>
          </a:p>
          <a:p>
            <a:r>
              <a:rPr lang="pl-PL" sz="1600" b="0" i="0" u="none" strike="noStrike" dirty="0">
                <a:solidFill>
                  <a:schemeClr val="tx1">
                    <a:lumMod val="85000"/>
                    <a:lumOff val="15000"/>
                  </a:schemeClr>
                </a:solidFill>
                <a:effectLst/>
                <a:latin typeface="Aptos" panose="020B0004020202020204" pitchFamily="34" charset="0"/>
              </a:rPr>
              <a:t>pochodzącego z określonego miejsca, regionu lub kraju;</a:t>
            </a:r>
          </a:p>
          <a:p>
            <a:r>
              <a:rPr lang="pl-PL" sz="1600" b="0" i="0" u="none" strike="noStrike" dirty="0">
                <a:solidFill>
                  <a:schemeClr val="tx1">
                    <a:lumMod val="85000"/>
                    <a:lumOff val="15000"/>
                  </a:schemeClr>
                </a:solidFill>
                <a:effectLst/>
                <a:latin typeface="Aptos" panose="020B0004020202020204" pitchFamily="34" charset="0"/>
              </a:rPr>
              <a:t>którego określona jakość, renoma lub inna cecha charakterystyczna w głównej mierze wynika z tego pochodzenia geograficznego; oraz</a:t>
            </a:r>
          </a:p>
          <a:p>
            <a:r>
              <a:rPr lang="pl-PL" sz="1600" b="0" i="0" u="none" strike="noStrike" dirty="0">
                <a:solidFill>
                  <a:schemeClr val="tx1">
                    <a:lumMod val="85000"/>
                    <a:lumOff val="15000"/>
                  </a:schemeClr>
                </a:solidFill>
                <a:effectLst/>
                <a:latin typeface="Aptos" panose="020B0004020202020204" pitchFamily="34" charset="0"/>
              </a:rPr>
              <a:t>którego </a:t>
            </a:r>
            <a:r>
              <a:rPr lang="pl-PL" sz="1600" b="1" i="0" u="sng" strike="noStrike" dirty="0">
                <a:solidFill>
                  <a:schemeClr val="tx1">
                    <a:lumMod val="85000"/>
                    <a:lumOff val="15000"/>
                  </a:schemeClr>
                </a:solidFill>
                <a:effectLst/>
                <a:latin typeface="Aptos" panose="020B0004020202020204" pitchFamily="34" charset="0"/>
              </a:rPr>
              <a:t>przynajmniej jeden etap produkcji</a:t>
            </a:r>
            <a:r>
              <a:rPr lang="pl-PL" sz="1600" b="0" i="0" u="none" strike="noStrike" dirty="0">
                <a:solidFill>
                  <a:schemeClr val="tx1">
                    <a:lumMod val="85000"/>
                    <a:lumOff val="15000"/>
                  </a:schemeClr>
                </a:solidFill>
                <a:effectLst/>
                <a:latin typeface="Aptos" panose="020B0004020202020204" pitchFamily="34" charset="0"/>
              </a:rPr>
              <a:t> odbywa się na tym określonym obszarze geograficznym.</a:t>
            </a:r>
          </a:p>
          <a:p>
            <a:pPr marL="0" indent="0">
              <a:buNone/>
            </a:pPr>
            <a:endParaRPr lang="en-US" sz="1600" dirty="0">
              <a:solidFill>
                <a:schemeClr val="tx1">
                  <a:lumMod val="85000"/>
                  <a:lumOff val="15000"/>
                </a:schemeClr>
              </a:solidFill>
            </a:endParaRPr>
          </a:p>
        </p:txBody>
      </p:sp>
      <p:pic>
        <p:nvPicPr>
          <p:cNvPr id="5" name="Symbol zastępczy zawartości 4" descr="Obraz zawierający symbol, godło, logo, odznaka&#10;&#10;Opis wygenerowany automatycznie">
            <a:extLst>
              <a:ext uri="{FF2B5EF4-FFF2-40B4-BE49-F238E27FC236}">
                <a16:creationId xmlns:a16="http://schemas.microsoft.com/office/drawing/2014/main" id="{7D36DE88-108B-C87B-1C31-5B6D00755400}"/>
              </a:ext>
            </a:extLst>
          </p:cNvPr>
          <p:cNvPicPr>
            <a:picLocks noChangeAspect="1"/>
          </p:cNvPicPr>
          <p:nvPr/>
        </p:nvPicPr>
        <p:blipFill rotWithShape="1">
          <a:blip r:embed="rId2"/>
          <a:srcRect l="33301" r="22511"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3" name="Obraz 2" descr="Obraz zawierający owoce, Naturalne jedzenie, jedzenie, jabłko&#10;&#10;Opis wygenerowany automatycznie">
            <a:extLst>
              <a:ext uri="{FF2B5EF4-FFF2-40B4-BE49-F238E27FC236}">
                <a16:creationId xmlns:a16="http://schemas.microsoft.com/office/drawing/2014/main" id="{70F455DA-24BF-AD53-6991-0B01F71CE869}"/>
              </a:ext>
            </a:extLst>
          </p:cNvPr>
          <p:cNvPicPr>
            <a:picLocks noChangeAspect="1"/>
          </p:cNvPicPr>
          <p:nvPr/>
        </p:nvPicPr>
        <p:blipFill>
          <a:blip r:embed="rId3"/>
          <a:srcRect t="4953" r="-1" b="13392"/>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4934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1982334E-E742-F3E7-201D-96F78B2B9B81}"/>
              </a:ext>
            </a:extLst>
          </p:cNvPr>
          <p:cNvSpPr>
            <a:spLocks noGrp="1"/>
          </p:cNvSpPr>
          <p:nvPr>
            <p:ph type="title"/>
          </p:nvPr>
        </p:nvSpPr>
        <p:spPr>
          <a:xfrm>
            <a:off x="4651741" y="1138036"/>
            <a:ext cx="6702059" cy="1402470"/>
          </a:xfrm>
        </p:spPr>
        <p:txBody>
          <a:bodyPr anchor="t">
            <a:normAutofit/>
          </a:bodyPr>
          <a:lstStyle/>
          <a:p>
            <a:r>
              <a:rPr lang="pl-PL" sz="3200" dirty="0"/>
              <a:t>Pojęcie znaku towarowego – 120 </a:t>
            </a:r>
            <a:r>
              <a:rPr lang="pl-PL" sz="3200" dirty="0" err="1"/>
              <a:t>p.w.p</a:t>
            </a:r>
            <a:r>
              <a:rPr lang="pl-PL" sz="3200" dirty="0"/>
              <a:t>.</a:t>
            </a:r>
          </a:p>
        </p:txBody>
      </p:sp>
      <p:sp>
        <p:nvSpPr>
          <p:cNvPr id="6" name="Symbol zastępczy zawartości 5">
            <a:extLst>
              <a:ext uri="{FF2B5EF4-FFF2-40B4-BE49-F238E27FC236}">
                <a16:creationId xmlns:a16="http://schemas.microsoft.com/office/drawing/2014/main" id="{80D3905F-2887-18CD-AD51-148ABD4ACD6D}"/>
              </a:ext>
            </a:extLst>
          </p:cNvPr>
          <p:cNvSpPr>
            <a:spLocks noGrp="1"/>
          </p:cNvSpPr>
          <p:nvPr>
            <p:ph idx="1"/>
          </p:nvPr>
        </p:nvSpPr>
        <p:spPr>
          <a:xfrm>
            <a:off x="4775199" y="1814286"/>
            <a:ext cx="6952343" cy="4746171"/>
          </a:xfrm>
        </p:spPr>
        <p:txBody>
          <a:bodyPr>
            <a:normAutofit lnSpcReduction="10000"/>
          </a:bodyPr>
          <a:lstStyle/>
          <a:p>
            <a:pPr marL="0" indent="0">
              <a:buNone/>
            </a:pPr>
            <a:r>
              <a:rPr lang="pl-PL" sz="1600" dirty="0"/>
              <a:t>1. Znakiem towarowym może być </a:t>
            </a:r>
            <a:r>
              <a:rPr lang="pl-PL" sz="1600" b="1" dirty="0"/>
              <a:t>każde oznaczenie </a:t>
            </a:r>
            <a:r>
              <a:rPr lang="pl-PL" sz="1600" dirty="0"/>
              <a:t>umożliwiające odróżnienie towarów jednego przedsiębiorstwa od towarów innego przedsiębiorstwa oraz możliwe do przedstawienia w rejestrze znaków towarowych w sposób pozwalający na ustalenie jednoznacznego i dokładnego przedmiotu udzielonej ochrony. </a:t>
            </a:r>
          </a:p>
          <a:p>
            <a:pPr marL="0" indent="0">
              <a:buNone/>
            </a:pPr>
            <a:r>
              <a:rPr lang="pl-PL" sz="1600" dirty="0"/>
              <a:t>2. Znakiem towarowym, w rozumieniu ust. 1, może być w szczególności wyraz, włącznie z nazwiskiem, rysunek, litera, cyfra, kolor, forma przestrzenna, w tym kształt towaru lub opakowania, a także dźwięk. </a:t>
            </a:r>
          </a:p>
          <a:p>
            <a:pPr marL="0" indent="0">
              <a:buNone/>
            </a:pPr>
            <a:r>
              <a:rPr lang="pl-PL" sz="1600" dirty="0"/>
              <a:t>3. Ilekroć w ustawie jest mowa o:</a:t>
            </a:r>
          </a:p>
          <a:p>
            <a:pPr marL="0" indent="0">
              <a:buNone/>
            </a:pPr>
            <a:r>
              <a:rPr lang="pl-PL" sz="1600" dirty="0"/>
              <a:t>1)  </a:t>
            </a:r>
            <a:r>
              <a:rPr lang="pl-PL" sz="1600" u="sng" dirty="0"/>
              <a:t>znakach towarowych </a:t>
            </a:r>
            <a:r>
              <a:rPr lang="pl-PL" sz="1600" dirty="0"/>
              <a:t>- rozumie się przez to także znaki usługowe;</a:t>
            </a:r>
          </a:p>
          <a:p>
            <a:pPr marL="0" indent="0">
              <a:buNone/>
            </a:pPr>
            <a:r>
              <a:rPr lang="pl-PL" sz="1600" dirty="0"/>
              <a:t>2)  </a:t>
            </a:r>
            <a:r>
              <a:rPr lang="pl-PL" sz="1600" u="sng" dirty="0"/>
              <a:t>towarach</a:t>
            </a:r>
            <a:r>
              <a:rPr lang="pl-PL" sz="1600" dirty="0"/>
              <a:t> - rozumie się przez to w szczególności wyroby przemysłowe, rzemieślnicze, płody rolne oraz produkty naturalne, zwłaszcza wody, minerały, surowce, a także, z zastrzeżeniem art. 174 ust. 3, usługi;</a:t>
            </a:r>
          </a:p>
          <a:p>
            <a:pPr marL="0" indent="0">
              <a:buNone/>
            </a:pPr>
            <a:r>
              <a:rPr lang="pl-PL" sz="1600" dirty="0"/>
              <a:t>3)  </a:t>
            </a:r>
            <a:r>
              <a:rPr lang="pl-PL" sz="1600" u="sng" dirty="0"/>
              <a:t>znakach towarowych podrobionych </a:t>
            </a:r>
            <a:r>
              <a:rPr lang="pl-PL" sz="1600" dirty="0"/>
              <a:t>- rozumie się przez to użyte bezprawnie znaki identyczne lub takie, które nie mogą być odróżnione w zwykłych warunkach obrotu od znaków zarejestrowanych, dla towarów objętych prawem ochronnym;</a:t>
            </a:r>
          </a:p>
          <a:p>
            <a:pPr marL="0" indent="0">
              <a:buNone/>
            </a:pPr>
            <a:r>
              <a:rPr lang="pl-PL" sz="1600" dirty="0"/>
              <a:t>4)  </a:t>
            </a:r>
            <a:r>
              <a:rPr lang="pl-PL" sz="1600" u="sng" dirty="0"/>
              <a:t>znakach wcześniejszych </a:t>
            </a:r>
            <a:r>
              <a:rPr lang="pl-PL" sz="1600" dirty="0"/>
              <a:t>- rozumie się przez to znaki zgłoszone lub zarejestrowane z wcześniejszym pierwszeństwem.</a:t>
            </a:r>
          </a:p>
        </p:txBody>
      </p:sp>
      <p:pic>
        <p:nvPicPr>
          <p:cNvPr id="8" name="Grafika 7">
            <a:extLst>
              <a:ext uri="{FF2B5EF4-FFF2-40B4-BE49-F238E27FC236}">
                <a16:creationId xmlns:a16="http://schemas.microsoft.com/office/drawing/2014/main" id="{B07D30A4-C58F-67C2-2048-51169ACB61E2}"/>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356113" y="871146"/>
            <a:ext cx="4295628" cy="5459894"/>
          </a:xfrm>
          <a:prstGeom prst="rect">
            <a:avLst/>
          </a:prstGeom>
        </p:spPr>
      </p:pic>
    </p:spTree>
    <p:extLst>
      <p:ext uri="{BB962C8B-B14F-4D97-AF65-F5344CB8AC3E}">
        <p14:creationId xmlns:p14="http://schemas.microsoft.com/office/powerpoint/2010/main" val="330503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791E410-03DD-F260-1686-D4BE97059102}"/>
              </a:ext>
            </a:extLst>
          </p:cNvPr>
          <p:cNvSpPr>
            <a:spLocks noGrp="1"/>
          </p:cNvSpPr>
          <p:nvPr>
            <p:ph type="title"/>
          </p:nvPr>
        </p:nvSpPr>
        <p:spPr/>
        <p:txBody>
          <a:bodyPr/>
          <a:lstStyle/>
          <a:p>
            <a:r>
              <a:rPr lang="pl-PL" dirty="0"/>
              <a:t>Procedura uzyskiwania ochrony - wymogi</a:t>
            </a:r>
          </a:p>
        </p:txBody>
      </p:sp>
      <p:graphicFrame>
        <p:nvGraphicFramePr>
          <p:cNvPr id="4" name="Symbol zastępczy zawartości 3">
            <a:extLst>
              <a:ext uri="{FF2B5EF4-FFF2-40B4-BE49-F238E27FC236}">
                <a16:creationId xmlns:a16="http://schemas.microsoft.com/office/drawing/2014/main" id="{6D8C3355-7688-2A0B-F3A6-381A69445950}"/>
              </a:ext>
            </a:extLst>
          </p:cNvPr>
          <p:cNvGraphicFramePr>
            <a:graphicFrameLocks noGrp="1"/>
          </p:cNvGraphicFramePr>
          <p:nvPr>
            <p:ph idx="1"/>
            <p:extLst>
              <p:ext uri="{D42A27DB-BD31-4B8C-83A1-F6EECF244321}">
                <p14:modId xmlns:p14="http://schemas.microsoft.com/office/powerpoint/2010/main" val="30117838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933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F5FC2E-761D-4A20-3C48-A043A15B15CF}"/>
              </a:ext>
            </a:extLst>
          </p:cNvPr>
          <p:cNvSpPr>
            <a:spLocks noGrp="1"/>
          </p:cNvSpPr>
          <p:nvPr>
            <p:ph type="title"/>
          </p:nvPr>
        </p:nvSpPr>
        <p:spPr/>
        <p:txBody>
          <a:bodyPr/>
          <a:lstStyle/>
          <a:p>
            <a:r>
              <a:rPr lang="pl-PL" dirty="0"/>
              <a:t>Procedura - etapy</a:t>
            </a:r>
          </a:p>
        </p:txBody>
      </p:sp>
      <p:sp>
        <p:nvSpPr>
          <p:cNvPr id="4" name="Symbol zastępczy tekstu 3">
            <a:extLst>
              <a:ext uri="{FF2B5EF4-FFF2-40B4-BE49-F238E27FC236}">
                <a16:creationId xmlns:a16="http://schemas.microsoft.com/office/drawing/2014/main" id="{20CCDDFE-F66B-05F3-2A6A-CE0CEC0B4615}"/>
              </a:ext>
            </a:extLst>
          </p:cNvPr>
          <p:cNvSpPr>
            <a:spLocks noGrp="1"/>
          </p:cNvSpPr>
          <p:nvPr>
            <p:ph type="body" idx="1"/>
          </p:nvPr>
        </p:nvSpPr>
        <p:spPr/>
        <p:txBody>
          <a:bodyPr/>
          <a:lstStyle/>
          <a:p>
            <a:r>
              <a:rPr lang="pl-PL" dirty="0"/>
              <a:t>Etap krajowy</a:t>
            </a:r>
          </a:p>
        </p:txBody>
      </p:sp>
      <p:sp>
        <p:nvSpPr>
          <p:cNvPr id="5" name="Symbol zastępczy zawartości 4">
            <a:extLst>
              <a:ext uri="{FF2B5EF4-FFF2-40B4-BE49-F238E27FC236}">
                <a16:creationId xmlns:a16="http://schemas.microsoft.com/office/drawing/2014/main" id="{BD22C30A-5EF1-C25A-6319-648E1CBF90FF}"/>
              </a:ext>
            </a:extLst>
          </p:cNvPr>
          <p:cNvSpPr>
            <a:spLocks noGrp="1"/>
          </p:cNvSpPr>
          <p:nvPr>
            <p:ph sz="half" idx="2"/>
          </p:nvPr>
        </p:nvSpPr>
        <p:spPr/>
        <p:txBody>
          <a:bodyPr>
            <a:normAutofit fontScale="85000" lnSpcReduction="20000"/>
          </a:bodyPr>
          <a:lstStyle/>
          <a:p>
            <a:pPr marL="0" indent="0">
              <a:buNone/>
            </a:pPr>
            <a:r>
              <a:rPr lang="pl-PL" dirty="0"/>
              <a:t>1. </a:t>
            </a:r>
            <a:r>
              <a:rPr lang="pl-PL" b="0" i="0" u="none" strike="noStrike" dirty="0">
                <a:solidFill>
                  <a:srgbClr val="000000"/>
                </a:solidFill>
                <a:effectLst/>
                <a:latin typeface="Calibri" panose="020F0502020204030204" pitchFamily="34" charset="0"/>
              </a:rPr>
              <a:t>Złożenie wniosku o rejestrację oznaczenia geograficznego do właściwego organu państwa członkowskiego, z którego pochodzi produkt;</a:t>
            </a:r>
          </a:p>
          <a:p>
            <a:pPr marL="0" indent="0">
              <a:buNone/>
            </a:pPr>
            <a:r>
              <a:rPr lang="pl-PL" dirty="0"/>
              <a:t>2. Rozpatrzenie wniosku</a:t>
            </a:r>
          </a:p>
          <a:p>
            <a:pPr marL="0" indent="0">
              <a:buNone/>
            </a:pPr>
            <a:r>
              <a:rPr lang="pl-PL" dirty="0"/>
              <a:t>3. Krajowa procedura sprzeciwu (co najmniej 2 miesiące)</a:t>
            </a:r>
          </a:p>
          <a:p>
            <a:pPr marL="0" indent="0">
              <a:buNone/>
            </a:pPr>
            <a:r>
              <a:rPr lang="pl-PL" dirty="0"/>
              <a:t>4. W przypadku braku sprzeciwy lub sprzeciw jest bezzasadny – przekazanie wniosku do EUIPO</a:t>
            </a:r>
          </a:p>
        </p:txBody>
      </p:sp>
      <p:sp>
        <p:nvSpPr>
          <p:cNvPr id="6" name="Symbol zastępczy tekstu 5">
            <a:extLst>
              <a:ext uri="{FF2B5EF4-FFF2-40B4-BE49-F238E27FC236}">
                <a16:creationId xmlns:a16="http://schemas.microsoft.com/office/drawing/2014/main" id="{8D218261-8E87-790C-86E8-32DA01D8546C}"/>
              </a:ext>
            </a:extLst>
          </p:cNvPr>
          <p:cNvSpPr>
            <a:spLocks noGrp="1"/>
          </p:cNvSpPr>
          <p:nvPr>
            <p:ph type="body" sz="quarter" idx="3"/>
          </p:nvPr>
        </p:nvSpPr>
        <p:spPr/>
        <p:txBody>
          <a:bodyPr/>
          <a:lstStyle/>
          <a:p>
            <a:r>
              <a:rPr lang="pl-PL" dirty="0"/>
              <a:t>Etap unijny</a:t>
            </a:r>
          </a:p>
        </p:txBody>
      </p:sp>
      <p:sp>
        <p:nvSpPr>
          <p:cNvPr id="7" name="Symbol zastępczy zawartości 6">
            <a:extLst>
              <a:ext uri="{FF2B5EF4-FFF2-40B4-BE49-F238E27FC236}">
                <a16:creationId xmlns:a16="http://schemas.microsoft.com/office/drawing/2014/main" id="{A6FD47DA-58EE-048B-C6E0-F017CC0E5827}"/>
              </a:ext>
            </a:extLst>
          </p:cNvPr>
          <p:cNvSpPr>
            <a:spLocks noGrp="1"/>
          </p:cNvSpPr>
          <p:nvPr>
            <p:ph sz="quarter" idx="4"/>
          </p:nvPr>
        </p:nvSpPr>
        <p:spPr/>
        <p:txBody>
          <a:bodyPr>
            <a:normAutofit fontScale="85000" lnSpcReduction="20000"/>
          </a:bodyPr>
          <a:lstStyle/>
          <a:p>
            <a:pPr marL="0" indent="0">
              <a:buNone/>
            </a:pPr>
            <a:r>
              <a:rPr lang="pl-PL" dirty="0"/>
              <a:t>1. </a:t>
            </a:r>
            <a:r>
              <a:rPr lang="pl-PL" b="0" i="0" u="none" strike="noStrike" dirty="0">
                <a:solidFill>
                  <a:srgbClr val="000000"/>
                </a:solidFill>
                <a:effectLst/>
                <a:latin typeface="Calibri" panose="020F0502020204030204" pitchFamily="34" charset="0"/>
              </a:rPr>
              <a:t>Po otrzymaniu wniosku EUIPO publikuje go w unijnym rejestrze oznaczeń geograficznych produktów rzemieślniczych i przemysłowych;</a:t>
            </a:r>
          </a:p>
          <a:p>
            <a:pPr marL="0" indent="0">
              <a:buNone/>
            </a:pPr>
            <a:r>
              <a:rPr lang="pl-PL" dirty="0"/>
              <a:t>2. </a:t>
            </a:r>
            <a:r>
              <a:rPr lang="pl-PL" b="0" i="0" u="none" strike="noStrike" dirty="0">
                <a:solidFill>
                  <a:srgbClr val="000000"/>
                </a:solidFill>
                <a:effectLst/>
                <a:latin typeface="Calibri" panose="020F0502020204030204" pitchFamily="34" charset="0"/>
              </a:rPr>
              <a:t>EUIPO w ciągu 6 miesięcy od otrzymania wniosku rozpatruje go w ramach Wydziału Oznaczeń Geograficznych ds. produktów rzemieślniczych i przemysłowych;</a:t>
            </a:r>
          </a:p>
          <a:p>
            <a:pPr marL="0" indent="0">
              <a:buNone/>
            </a:pPr>
            <a:r>
              <a:rPr lang="pl-PL" dirty="0"/>
              <a:t>3. Okres sprzeciwowi – co najmniej 3 miesiące</a:t>
            </a:r>
          </a:p>
          <a:p>
            <a:pPr marL="0" indent="0">
              <a:buNone/>
            </a:pPr>
            <a:r>
              <a:rPr lang="pl-PL" dirty="0"/>
              <a:t>4. Decyzja EUIPO</a:t>
            </a:r>
          </a:p>
        </p:txBody>
      </p:sp>
    </p:spTree>
    <p:extLst>
      <p:ext uri="{BB962C8B-B14F-4D97-AF65-F5344CB8AC3E}">
        <p14:creationId xmlns:p14="http://schemas.microsoft.com/office/powerpoint/2010/main" val="2492791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09F3F900-0ADD-29E7-7E0E-E8EC9F8A905A}"/>
              </a:ext>
            </a:extLst>
          </p:cNvPr>
          <p:cNvSpPr>
            <a:spLocks noGrp="1"/>
          </p:cNvSpPr>
          <p:nvPr>
            <p:ph type="title"/>
          </p:nvPr>
        </p:nvSpPr>
        <p:spPr>
          <a:xfrm>
            <a:off x="572493" y="238539"/>
            <a:ext cx="11018520" cy="1434415"/>
          </a:xfrm>
        </p:spPr>
        <p:txBody>
          <a:bodyPr anchor="b">
            <a:normAutofit/>
          </a:bodyPr>
          <a:lstStyle/>
          <a:p>
            <a:r>
              <a:rPr lang="pl-PL" sz="5400"/>
              <a:t>Zakres ochrony </a:t>
            </a:r>
          </a:p>
        </p:txBody>
      </p:sp>
      <p:sp>
        <p:nvSpPr>
          <p:cNvPr id="8" name="Symbol zastępczy zawartości 7">
            <a:extLst>
              <a:ext uri="{FF2B5EF4-FFF2-40B4-BE49-F238E27FC236}">
                <a16:creationId xmlns:a16="http://schemas.microsoft.com/office/drawing/2014/main" id="{E535B5DA-C9A7-0E03-E3B1-7F29168F45A3}"/>
              </a:ext>
            </a:extLst>
          </p:cNvPr>
          <p:cNvSpPr>
            <a:spLocks noGrp="1"/>
          </p:cNvSpPr>
          <p:nvPr>
            <p:ph idx="1"/>
          </p:nvPr>
        </p:nvSpPr>
        <p:spPr>
          <a:xfrm>
            <a:off x="218662" y="1929781"/>
            <a:ext cx="7675658" cy="4855067"/>
          </a:xfrm>
        </p:spPr>
        <p:txBody>
          <a:bodyPr anchor="t">
            <a:normAutofit fontScale="92500" lnSpcReduction="10000"/>
          </a:bodyPr>
          <a:lstStyle/>
          <a:p>
            <a:pPr>
              <a:buFont typeface="+mj-lt"/>
              <a:buAutoNum type="arabicPeriod"/>
            </a:pPr>
            <a:r>
              <a:rPr lang="pl-PL" sz="1800" b="0" i="0" u="none" strike="noStrike" dirty="0">
                <a:effectLst/>
                <a:latin typeface="Calibri" panose="020F0502020204030204" pitchFamily="34" charset="0"/>
              </a:rPr>
              <a:t>wszelkie bezpośrednie lub pośrednie stosowanie w celach handlowych oznaczenia geograficznego w odniesieniu do produktów nieobjętych rejestracją, w przypadku gdy produkty te są porównywalne z produktami objętymi rejestracją lub w przypadku gdy stosowanie danej nazwy wykorzystuje, osłabia lub umniejsza renomę tego chronionego oznaczenia geograficznego lub działa na szkodę tej renomy;</a:t>
            </a:r>
          </a:p>
          <a:p>
            <a:pPr>
              <a:buFont typeface="+mj-lt"/>
              <a:buAutoNum type="arabicPeriod"/>
            </a:pPr>
            <a:r>
              <a:rPr lang="pl-PL" sz="1800" b="0" i="0" u="none" strike="noStrike" dirty="0">
                <a:effectLst/>
                <a:latin typeface="Calibri" panose="020F0502020204030204" pitchFamily="34" charset="0"/>
              </a:rPr>
              <a:t>wszelkie niewłaściwe stosowanie, imitacja lub przywołanie nazwy chronionej jako oznaczenie geograficzne, nawet jeżeli podano prawdziwe pochodzenie produktów lub usług lub jeżeli chronione oznaczenie geograficzne jest przetłumaczone lub towarzyszą mu określenia, takie jak: "styl", "typ", "metoda", "jak produkowane w", "imitacja", "smak", "aromat", "jak" lub podobne;</a:t>
            </a:r>
          </a:p>
          <a:p>
            <a:pPr>
              <a:buFont typeface="+mj-lt"/>
              <a:buAutoNum type="arabicPeriod"/>
            </a:pPr>
            <a:r>
              <a:rPr lang="pl-PL" sz="1800" b="0" i="0" u="none" strike="noStrike" dirty="0">
                <a:effectLst/>
                <a:latin typeface="Calibri" panose="020F0502020204030204" pitchFamily="34" charset="0"/>
              </a:rPr>
              <a:t>Wszelkie inne fałszywe lub wprowadzające w błąd oznaczenia odnoszące się do pochodzenia, charakteru lub podstawowych cech charakterystycznych produktu, które są podane na opakowaniu wewnętrznym lub zewnętrznym, w materiałach reklamowych, dokumentach lub informacje zamieszczone na interfejsach internetowych odnoszących się do produktu, a także pakowanie produktu w pojemniki mogące stwarzać błędne wrażenie co do ich pochodzenia;</a:t>
            </a:r>
          </a:p>
          <a:p>
            <a:pPr>
              <a:buFont typeface="+mj-lt"/>
              <a:buAutoNum type="arabicPeriod"/>
            </a:pPr>
            <a:r>
              <a:rPr lang="pl-PL" sz="1800" b="0" i="0" u="none" strike="noStrike" dirty="0">
                <a:effectLst/>
                <a:latin typeface="Calibri" panose="020F0502020204030204" pitchFamily="34" charset="0"/>
              </a:rPr>
              <a:t>wszelkie inne praktyki, które mogłyby wprowadzać konsumenta w błąd co do prawdziwego pochodzenia produktu.</a:t>
            </a:r>
          </a:p>
          <a:p>
            <a:endParaRPr lang="pl-PL" sz="1400" dirty="0"/>
          </a:p>
        </p:txBody>
      </p:sp>
      <p:pic>
        <p:nvPicPr>
          <p:cNvPr id="10" name="Obraz 9" descr="Obraz zawierający mapa, osoba, palec, dłoń&#10;&#10;Opis wygenerowany automatycznie">
            <a:extLst>
              <a:ext uri="{FF2B5EF4-FFF2-40B4-BE49-F238E27FC236}">
                <a16:creationId xmlns:a16="http://schemas.microsoft.com/office/drawing/2014/main" id="{CE0C90C7-E4F3-ACCE-8527-343F2393F974}"/>
              </a:ext>
            </a:extLst>
          </p:cNvPr>
          <p:cNvPicPr>
            <a:picLocks noChangeAspect="1"/>
          </p:cNvPicPr>
          <p:nvPr/>
        </p:nvPicPr>
        <p:blipFill>
          <a:blip r:embed="rId2">
            <a:extLst>
              <a:ext uri="{837473B0-CC2E-450A-ABE3-18F120FF3D39}">
                <a1611:picAttrSrcUrl xmlns:a1611="http://schemas.microsoft.com/office/drawing/2016/11/main" r:id="rId3"/>
              </a:ext>
            </a:extLst>
          </a:blip>
          <a:srcRect l="19428" r="12506" b="-2"/>
          <a:stretch/>
        </p:blipFill>
        <p:spPr>
          <a:xfrm>
            <a:off x="7894320" y="2067472"/>
            <a:ext cx="3941064" cy="4096512"/>
          </a:xfrm>
          <a:prstGeom prst="rect">
            <a:avLst/>
          </a:prstGeom>
        </p:spPr>
      </p:pic>
    </p:spTree>
    <p:extLst>
      <p:ext uri="{BB962C8B-B14F-4D97-AF65-F5344CB8AC3E}">
        <p14:creationId xmlns:p14="http://schemas.microsoft.com/office/powerpoint/2010/main" val="323953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DEB39AAF-DECE-3751-85AC-0FA8711B9A63}"/>
              </a:ext>
            </a:extLst>
          </p:cNvPr>
          <p:cNvSpPr>
            <a:spLocks noGrp="1"/>
          </p:cNvSpPr>
          <p:nvPr>
            <p:ph type="title"/>
          </p:nvPr>
        </p:nvSpPr>
        <p:spPr>
          <a:xfrm>
            <a:off x="914400" y="245856"/>
            <a:ext cx="10515600" cy="1325563"/>
          </a:xfrm>
        </p:spPr>
        <p:txBody>
          <a:bodyPr/>
          <a:lstStyle/>
          <a:p>
            <a:r>
              <a:rPr lang="pl-PL" dirty="0"/>
              <a:t>Podmioty uprawnione do ubiegania się o ochronę</a:t>
            </a:r>
          </a:p>
        </p:txBody>
      </p:sp>
      <p:sp>
        <p:nvSpPr>
          <p:cNvPr id="9" name="Symbol zastępczy zawartości 8">
            <a:extLst>
              <a:ext uri="{FF2B5EF4-FFF2-40B4-BE49-F238E27FC236}">
                <a16:creationId xmlns:a16="http://schemas.microsoft.com/office/drawing/2014/main" id="{0283354E-5AA9-278B-9C49-B0FD767824A8}"/>
              </a:ext>
            </a:extLst>
          </p:cNvPr>
          <p:cNvSpPr>
            <a:spLocks noGrp="1"/>
          </p:cNvSpPr>
          <p:nvPr>
            <p:ph sz="half" idx="1"/>
          </p:nvPr>
        </p:nvSpPr>
        <p:spPr/>
        <p:txBody>
          <a:bodyPr/>
          <a:lstStyle/>
          <a:p>
            <a:r>
              <a:rPr lang="pl-PL" b="0" i="0" u="none" strike="noStrike" dirty="0">
                <a:solidFill>
                  <a:srgbClr val="000000"/>
                </a:solidFill>
                <a:effectLst/>
                <a:latin typeface="Calibri" panose="020F0502020204030204" pitchFamily="34" charset="0"/>
              </a:rPr>
              <a:t>O ochronę nazwy produktu rzemieślniczego lub przemysłowego będzie mogła ubiegać się </a:t>
            </a:r>
            <a:r>
              <a:rPr lang="pl-PL" b="1" i="0" u="none" strike="noStrike" dirty="0">
                <a:solidFill>
                  <a:srgbClr val="000000"/>
                </a:solidFill>
                <a:effectLst/>
                <a:latin typeface="Calibri" panose="020F0502020204030204" pitchFamily="34" charset="0"/>
              </a:rPr>
              <a:t>grupa producentów, czyli dowolne stowarzyszenie, niezależnie od jego formy prawnej, składające się głównie z producentów, których działalność związana jest z tym samym produktem</a:t>
            </a:r>
            <a:r>
              <a:rPr lang="pl-PL" b="0" i="0" u="none" strike="noStrike" dirty="0">
                <a:solidFill>
                  <a:srgbClr val="000000"/>
                </a:solidFill>
                <a:effectLst/>
                <a:latin typeface="Calibri" panose="020F0502020204030204" pitchFamily="34" charset="0"/>
              </a:rPr>
              <a:t>.</a:t>
            </a:r>
            <a:endParaRPr lang="pl-PL" dirty="0"/>
          </a:p>
        </p:txBody>
      </p:sp>
      <p:graphicFrame>
        <p:nvGraphicFramePr>
          <p:cNvPr id="11" name="Symbol zastępczy zawartości 10">
            <a:extLst>
              <a:ext uri="{FF2B5EF4-FFF2-40B4-BE49-F238E27FC236}">
                <a16:creationId xmlns:a16="http://schemas.microsoft.com/office/drawing/2014/main" id="{C1CAB610-6A14-E030-D4ED-7640FCA33BBE}"/>
              </a:ext>
            </a:extLst>
          </p:cNvPr>
          <p:cNvGraphicFramePr>
            <a:graphicFrameLocks noGrp="1"/>
          </p:cNvGraphicFramePr>
          <p:nvPr>
            <p:ph sz="half" idx="2"/>
            <p:extLst>
              <p:ext uri="{D42A27DB-BD31-4B8C-83A1-F6EECF244321}">
                <p14:modId xmlns:p14="http://schemas.microsoft.com/office/powerpoint/2010/main" val="36268216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Obraz 14" descr="Obraz zawierający sylwetka, sztuka&#10;&#10;Opis wygenerowany automatycznie">
            <a:extLst>
              <a:ext uri="{FF2B5EF4-FFF2-40B4-BE49-F238E27FC236}">
                <a16:creationId xmlns:a16="http://schemas.microsoft.com/office/drawing/2014/main" id="{3CCDE837-9D9D-27EB-245C-DDB78AEA7831}"/>
              </a:ext>
            </a:extLst>
          </p:cNvPr>
          <p:cNvPicPr>
            <a:picLocks noChangeAspect="1"/>
          </p:cNvPicPr>
          <p:nvPr/>
        </p:nvPicPr>
        <p:blipFill>
          <a:blip r:embed="rId7">
            <a:alphaModFix amt="20000"/>
            <a:extLst>
              <a:ext uri="{837473B0-CC2E-450A-ABE3-18F120FF3D39}">
                <a1611:picAttrSrcUrl xmlns:a1611="http://schemas.microsoft.com/office/drawing/2016/11/main" r:id="rId8"/>
              </a:ext>
            </a:extLst>
          </a:blip>
          <a:stretch>
            <a:fillRect/>
          </a:stretch>
        </p:blipFill>
        <p:spPr>
          <a:xfrm>
            <a:off x="685800" y="1571419"/>
            <a:ext cx="5041900" cy="4572000"/>
          </a:xfrm>
          <a:prstGeom prst="rect">
            <a:avLst/>
          </a:prstGeom>
        </p:spPr>
      </p:pic>
    </p:spTree>
    <p:extLst>
      <p:ext uri="{BB962C8B-B14F-4D97-AF65-F5344CB8AC3E}">
        <p14:creationId xmlns:p14="http://schemas.microsoft.com/office/powerpoint/2010/main" val="359365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piłka&#10;&#10;Opis wygenerowany automatycznie">
            <a:extLst>
              <a:ext uri="{FF2B5EF4-FFF2-40B4-BE49-F238E27FC236}">
                <a16:creationId xmlns:a16="http://schemas.microsoft.com/office/drawing/2014/main" id="{DD26DB21-0EE8-7140-8DDC-584891279DB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5730"/>
          <a:stretch/>
        </p:blipFill>
        <p:spPr>
          <a:xfrm>
            <a:off x="20" y="1"/>
            <a:ext cx="12191980" cy="6857999"/>
          </a:xfrm>
          <a:prstGeom prst="rect">
            <a:avLst/>
          </a:prstGeom>
        </p:spPr>
      </p:pic>
      <p:sp>
        <p:nvSpPr>
          <p:cNvPr id="2" name="Tytuł 1">
            <a:extLst>
              <a:ext uri="{FF2B5EF4-FFF2-40B4-BE49-F238E27FC236}">
                <a16:creationId xmlns:a16="http://schemas.microsoft.com/office/drawing/2014/main" id="{8D9F5B75-0EC6-2743-B970-3804DE11FEC4}"/>
              </a:ext>
            </a:extLst>
          </p:cNvPr>
          <p:cNvSpPr>
            <a:spLocks noGrp="1"/>
          </p:cNvSpPr>
          <p:nvPr>
            <p:ph type="title"/>
          </p:nvPr>
        </p:nvSpPr>
        <p:spPr>
          <a:xfrm>
            <a:off x="565150" y="770890"/>
            <a:ext cx="7335835" cy="1268984"/>
          </a:xfrm>
        </p:spPr>
        <p:txBody>
          <a:bodyPr>
            <a:normAutofit fontScale="90000"/>
          </a:bodyPr>
          <a:lstStyle/>
          <a:p>
            <a:pPr>
              <a:lnSpc>
                <a:spcPct val="90000"/>
              </a:lnSpc>
            </a:pPr>
            <a:r>
              <a:rPr lang="pl-PL" dirty="0">
                <a:latin typeface="Aptos" panose="020B0004020202020204" pitchFamily="34" charset="0"/>
              </a:rPr>
              <a:t>Oznaczenia geograficzne a inne przedmioty </a:t>
            </a:r>
            <a:r>
              <a:rPr lang="pl-PL" dirty="0" err="1">
                <a:latin typeface="Aptos" panose="020B0004020202020204" pitchFamily="34" charset="0"/>
              </a:rPr>
              <a:t>p.w.p</a:t>
            </a:r>
            <a:r>
              <a:rPr lang="pl-PL" dirty="0">
                <a:latin typeface="Aptos" panose="020B0004020202020204" pitchFamily="34" charset="0"/>
              </a:rPr>
              <a:t>.</a:t>
            </a:r>
          </a:p>
        </p:txBody>
      </p:sp>
      <p:sp>
        <p:nvSpPr>
          <p:cNvPr id="3" name="Symbol zastępczy zawartości 2">
            <a:extLst>
              <a:ext uri="{FF2B5EF4-FFF2-40B4-BE49-F238E27FC236}">
                <a16:creationId xmlns:a16="http://schemas.microsoft.com/office/drawing/2014/main" id="{885C89C9-7408-134B-A88C-FB3AA6A4BBF7}"/>
              </a:ext>
            </a:extLst>
          </p:cNvPr>
          <p:cNvSpPr>
            <a:spLocks noGrp="1"/>
          </p:cNvSpPr>
          <p:nvPr>
            <p:ph idx="1"/>
          </p:nvPr>
        </p:nvSpPr>
        <p:spPr>
          <a:xfrm>
            <a:off x="565150" y="2160016"/>
            <a:ext cx="7335835" cy="3601212"/>
          </a:xfrm>
          <a:solidFill>
            <a:schemeClr val="bg1">
              <a:lumMod val="95000"/>
            </a:schemeClr>
          </a:solidFill>
        </p:spPr>
        <p:txBody>
          <a:bodyPr>
            <a:normAutofit/>
          </a:bodyPr>
          <a:lstStyle/>
          <a:p>
            <a:pPr>
              <a:lnSpc>
                <a:spcPct val="90000"/>
              </a:lnSpc>
            </a:pPr>
            <a:r>
              <a:rPr lang="pl-PL" sz="2000" dirty="0">
                <a:latin typeface="Aptos" panose="020B0004020202020204" pitchFamily="34" charset="0"/>
              </a:rPr>
              <a:t>ochrona ich jest </a:t>
            </a:r>
            <a:r>
              <a:rPr lang="pl-PL" sz="2000" b="1" dirty="0">
                <a:latin typeface="Aptos" panose="020B0004020202020204" pitchFamily="34" charset="0"/>
              </a:rPr>
              <a:t>nieograniczona w czasie </a:t>
            </a:r>
            <a:r>
              <a:rPr lang="pl-PL" sz="2000" dirty="0">
                <a:latin typeface="Aptos" panose="020B0004020202020204" pitchFamily="34" charset="0"/>
              </a:rPr>
              <a:t>i biegnie od daty wpisu do rejestru;</a:t>
            </a:r>
          </a:p>
          <a:p>
            <a:pPr>
              <a:lnSpc>
                <a:spcPct val="90000"/>
              </a:lnSpc>
            </a:pPr>
            <a:r>
              <a:rPr lang="pl-PL" sz="2000" dirty="0">
                <a:latin typeface="Aptos" panose="020B0004020202020204" pitchFamily="34" charset="0"/>
              </a:rPr>
              <a:t>przeniesienie prawa z rejestracji może nastąpić tylko na inną organizację lub organ na podstawie „porozumienia”;</a:t>
            </a:r>
          </a:p>
          <a:p>
            <a:pPr>
              <a:lnSpc>
                <a:spcPct val="90000"/>
              </a:lnSpc>
            </a:pPr>
            <a:r>
              <a:rPr lang="pl-PL" sz="2000" dirty="0">
                <a:latin typeface="Aptos" panose="020B0004020202020204" pitchFamily="34" charset="0"/>
              </a:rPr>
              <a:t>zakazane jest udzielanie licencji na oznaczenia geograficzne;</a:t>
            </a:r>
          </a:p>
          <a:p>
            <a:pPr>
              <a:lnSpc>
                <a:spcPct val="90000"/>
              </a:lnSpc>
            </a:pPr>
            <a:r>
              <a:rPr lang="pl-PL" sz="2000" dirty="0">
                <a:latin typeface="Aptos" panose="020B0004020202020204" pitchFamily="34" charset="0"/>
              </a:rPr>
              <a:t>oznaczenie nie wskazuje na producenta, ale na region powstania;</a:t>
            </a:r>
          </a:p>
          <a:p>
            <a:pPr>
              <a:lnSpc>
                <a:spcPct val="90000"/>
              </a:lnSpc>
            </a:pPr>
            <a:r>
              <a:rPr lang="pl-PL" sz="2000" dirty="0">
                <a:latin typeface="Aptos" panose="020B0004020202020204" pitchFamily="34" charset="0"/>
              </a:rPr>
              <a:t>mogą mieć jedynie charakter słowny;</a:t>
            </a:r>
          </a:p>
          <a:p>
            <a:pPr>
              <a:lnSpc>
                <a:spcPct val="90000"/>
              </a:lnSpc>
            </a:pPr>
            <a:r>
              <a:rPr lang="pl-PL" sz="2000" dirty="0">
                <a:latin typeface="Aptos" panose="020B0004020202020204" pitchFamily="34" charset="0"/>
              </a:rPr>
              <a:t>mogą być zastrzeżone tylko dla jednego towaru.</a:t>
            </a:r>
          </a:p>
          <a:p>
            <a:pPr>
              <a:lnSpc>
                <a:spcPct val="90000"/>
              </a:lnSpc>
            </a:pPr>
            <a:endParaRPr lang="pl-PL" sz="2000" dirty="0"/>
          </a:p>
        </p:txBody>
      </p:sp>
    </p:spTree>
    <p:extLst>
      <p:ext uri="{BB962C8B-B14F-4D97-AF65-F5344CB8AC3E}">
        <p14:creationId xmlns:p14="http://schemas.microsoft.com/office/powerpoint/2010/main" val="1594665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Symbol zastępczy zawartości 6" descr="Obraz zawierający tekst, zrzut ekranu, Czcionka, numer&#10;&#10;Opis wygenerowany automatycznie">
            <a:extLst>
              <a:ext uri="{FF2B5EF4-FFF2-40B4-BE49-F238E27FC236}">
                <a16:creationId xmlns:a16="http://schemas.microsoft.com/office/drawing/2014/main" id="{ECD5357C-0FA8-DFD2-65FC-5657CA3FE731}"/>
              </a:ext>
            </a:extLst>
          </p:cNvPr>
          <p:cNvPicPr>
            <a:picLocks noChangeAspect="1"/>
          </p:cNvPicPr>
          <p:nvPr/>
        </p:nvPicPr>
        <p:blipFill rotWithShape="1">
          <a:blip r:embed="rId2"/>
          <a:srcRect r="5085"/>
          <a:stretch/>
        </p:blipFill>
        <p:spPr>
          <a:xfrm>
            <a:off x="633999" y="640081"/>
            <a:ext cx="6909801" cy="5314406"/>
          </a:xfrm>
          <a:prstGeom prst="rect">
            <a:avLst/>
          </a:prstGeom>
        </p:spPr>
      </p:pic>
      <p:sp>
        <p:nvSpPr>
          <p:cNvPr id="51" name="Content Placeholder 50">
            <a:extLst>
              <a:ext uri="{FF2B5EF4-FFF2-40B4-BE49-F238E27FC236}">
                <a16:creationId xmlns:a16="http://schemas.microsoft.com/office/drawing/2014/main" id="{9867248F-2EC5-5C34-7028-33E662E86BBA}"/>
              </a:ext>
            </a:extLst>
          </p:cNvPr>
          <p:cNvSpPr>
            <a:spLocks noGrp="1"/>
          </p:cNvSpPr>
          <p:nvPr>
            <p:ph idx="4294967295"/>
          </p:nvPr>
        </p:nvSpPr>
        <p:spPr>
          <a:xfrm>
            <a:off x="7661275" y="5281613"/>
            <a:ext cx="4530725" cy="1062037"/>
          </a:xfrm>
        </p:spPr>
        <p:txBody>
          <a:bodyPr>
            <a:normAutofit/>
          </a:bodyPr>
          <a:lstStyle/>
          <a:p>
            <a:r>
              <a:rPr lang="en-US" sz="1400" dirty="0" err="1"/>
              <a:t>Źródło</a:t>
            </a:r>
            <a:r>
              <a:rPr lang="en-US" sz="1400" dirty="0"/>
              <a:t> </a:t>
            </a:r>
            <a:r>
              <a:rPr lang="en-US" sz="1400" dirty="0" err="1"/>
              <a:t>grafiki</a:t>
            </a:r>
            <a:r>
              <a:rPr lang="en-US" sz="1400" dirty="0"/>
              <a:t>: </a:t>
            </a:r>
            <a:r>
              <a:rPr lang="en-US" sz="1400" dirty="0">
                <a:hlinkClick r:id="rId3"/>
              </a:rPr>
              <a:t>https://allinonebyplucek.blogspot.com/2021/01/prawo-autorskie-i-gospodarcze-wasnosc.html</a:t>
            </a:r>
            <a:r>
              <a:rPr lang="en-US" sz="1400" dirty="0"/>
              <a:t> [</a:t>
            </a:r>
            <a:r>
              <a:rPr lang="en-US" sz="1400" dirty="0" err="1"/>
              <a:t>dostęp</a:t>
            </a:r>
            <a:r>
              <a:rPr lang="en-US" sz="1400" dirty="0"/>
              <a:t>: 14.03.2024 r.]</a:t>
            </a:r>
          </a:p>
        </p:txBody>
      </p:sp>
      <p:sp>
        <p:nvSpPr>
          <p:cNvPr id="8" name="pole tekstowe 7">
            <a:extLst>
              <a:ext uri="{FF2B5EF4-FFF2-40B4-BE49-F238E27FC236}">
                <a16:creationId xmlns:a16="http://schemas.microsoft.com/office/drawing/2014/main" id="{BD3D43CF-E70E-633C-6468-FE9D824D6B97}"/>
              </a:ext>
            </a:extLst>
          </p:cNvPr>
          <p:cNvSpPr txBox="1"/>
          <p:nvPr/>
        </p:nvSpPr>
        <p:spPr>
          <a:xfrm>
            <a:off x="7661189" y="1532238"/>
            <a:ext cx="3888554" cy="3416320"/>
          </a:xfrm>
          <a:prstGeom prst="rect">
            <a:avLst/>
          </a:prstGeom>
          <a:noFill/>
        </p:spPr>
        <p:txBody>
          <a:bodyPr wrap="square" rtlCol="0">
            <a:spAutoFit/>
          </a:bodyPr>
          <a:lstStyle/>
          <a:p>
            <a:r>
              <a:rPr lang="pl-PL" dirty="0">
                <a:latin typeface="Wingdings" pitchFamily="2" charset="0"/>
              </a:rPr>
              <a:t>  </a:t>
            </a:r>
            <a:r>
              <a:rPr lang="pl-PL" dirty="0">
                <a:latin typeface="Calibri" panose="020F0502020204030204" pitchFamily="34" charset="0"/>
                <a:cs typeface="Calibri" panose="020F0502020204030204" pitchFamily="34" charset="0"/>
              </a:rPr>
              <a:t>okres 1 – lata 1-3, kolejne okresy roczne (max 20)</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okresy 3-2-3-2</a:t>
            </a: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5 lat + pozostały okres wg. Art. 220 </a:t>
            </a:r>
            <a:r>
              <a:rPr lang="pl-PL" dirty="0" err="1">
                <a:latin typeface="Calibri" panose="020F0502020204030204" pitchFamily="34" charset="0"/>
                <a:cs typeface="Calibri" panose="020F0502020204030204" pitchFamily="34" charset="0"/>
              </a:rPr>
              <a:t>pwp</a:t>
            </a:r>
            <a:r>
              <a:rPr lang="pl-PL" dirty="0">
                <a:latin typeface="Calibri" panose="020F0502020204030204" pitchFamily="34" charset="0"/>
                <a:cs typeface="Calibri" panose="020F0502020204030204" pitchFamily="34" charset="0"/>
              </a:rPr>
              <a:t> (max. 10)</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5 x 5 lat</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wielokrotnie</a:t>
            </a:r>
            <a:endParaRPr lang="pl-PL" dirty="0"/>
          </a:p>
        </p:txBody>
      </p:sp>
    </p:spTree>
    <p:extLst>
      <p:ext uri="{BB962C8B-B14F-4D97-AF65-F5344CB8AC3E}">
        <p14:creationId xmlns:p14="http://schemas.microsoft.com/office/powerpoint/2010/main" val="2771967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4D3277-91C4-323A-1258-8189D6CB105B}"/>
              </a:ext>
            </a:extLst>
          </p:cNvPr>
          <p:cNvSpPr>
            <a:spLocks noGrp="1"/>
          </p:cNvSpPr>
          <p:nvPr>
            <p:ph type="title"/>
          </p:nvPr>
        </p:nvSpPr>
        <p:spPr>
          <a:xfrm>
            <a:off x="630935" y="640080"/>
            <a:ext cx="7526093" cy="712942"/>
          </a:xfrm>
        </p:spPr>
        <p:txBody>
          <a:bodyPr anchor="b">
            <a:normAutofit fontScale="90000"/>
          </a:bodyPr>
          <a:lstStyle/>
          <a:p>
            <a:r>
              <a:rPr lang="pl-PL" sz="5000" dirty="0"/>
              <a:t>Przykładowe pytania</a:t>
            </a:r>
          </a:p>
        </p:txBody>
      </p:sp>
      <p:sp>
        <p:nvSpPr>
          <p:cNvPr id="9" name="Content Placeholder 8">
            <a:extLst>
              <a:ext uri="{FF2B5EF4-FFF2-40B4-BE49-F238E27FC236}">
                <a16:creationId xmlns:a16="http://schemas.microsoft.com/office/drawing/2014/main" id="{1B2637C5-6539-2D7A-822B-D988C24E2C3F}"/>
              </a:ext>
            </a:extLst>
          </p:cNvPr>
          <p:cNvSpPr>
            <a:spLocks noGrp="1"/>
          </p:cNvSpPr>
          <p:nvPr>
            <p:ph idx="1"/>
          </p:nvPr>
        </p:nvSpPr>
        <p:spPr>
          <a:xfrm>
            <a:off x="424071" y="1669774"/>
            <a:ext cx="11012556" cy="4919130"/>
          </a:xfrm>
        </p:spPr>
        <p:txBody>
          <a:bodyPr anchor="t">
            <a:normAutofit fontScale="92500" lnSpcReduction="10000"/>
          </a:bodyPr>
          <a:lstStyle/>
          <a:p>
            <a:pPr marL="342900" lvl="0" indent="-342900" algn="just">
              <a:spcBef>
                <a:spcPts val="0"/>
              </a:spcBef>
              <a:buFont typeface="+mj-lt"/>
              <a:buAutoNum type="arabicPeriod"/>
            </a:pP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Oznaczenie umo</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ż</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liwiaj</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ą</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ce odr</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óż</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nienie towar</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ó</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w jednego przedsi</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ę</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biorstwa od towar</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ó</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w innego przedsi</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ę</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biorstwa oraz mo</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ż</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liwe do przedstawienia w odpowiednim rejestrze w spos</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ó</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b pozwalaj</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ą</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cy na ustalenie jednoznacznego i dok</a:t>
            </a:r>
            <a:r>
              <a:rPr lang="pl-PL" sz="1400" dirty="0">
                <a:solidFill>
                  <a:srgbClr val="333333"/>
                </a:solidFill>
                <a:effectLst/>
                <a:latin typeface="Aptos" panose="020B0004020202020204" pitchFamily="34" charset="0"/>
                <a:ea typeface="Times New Roman" panose="02020603050405020304" pitchFamily="18" charset="0"/>
                <a:cs typeface="Cambria" panose="02040503050406030204" pitchFamily="18" charset="0"/>
              </a:rPr>
              <a:t>ł</a:t>
            </a: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adnego przedmiotu udzielonej ochrony to:</a:t>
            </a:r>
            <a:endParaRPr lang="pl-PL" sz="14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gn="just">
              <a:spcBef>
                <a:spcPts val="0"/>
              </a:spcBef>
              <a:buFont typeface="+mj-lt"/>
              <a:buAutoNum type="alphaLcPeriod"/>
            </a:pP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Znak przemysłowy,</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Znak towarowy,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Oznaczenie geograficzne,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333333"/>
                </a:solidFill>
                <a:effectLst/>
                <a:latin typeface="Aptos" panose="020B0004020202020204" pitchFamily="34" charset="0"/>
                <a:ea typeface="Times New Roman" panose="02020603050405020304" pitchFamily="18" charset="0"/>
                <a:cs typeface="Noto Serif" panose="02020600060500020200" pitchFamily="18" charset="0"/>
              </a:rPr>
              <a:t>Logo firmy,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lgn="just">
              <a:spcBef>
                <a:spcPts val="0"/>
              </a:spcBef>
              <a:buFont typeface="+mj-lt"/>
              <a:buAutoNum type="arabi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Ochrona zarejestrowanego znaku towarowego:</a:t>
            </a:r>
            <a:endParaRPr lang="pl-PL" sz="14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Jest bezterminowa,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Wynosi 10 lat od dnia zgłoszenia i może być przedłużona,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Wynosi maksymalnie 10 lat od dnia rejestracji,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Wynosi maksymalnie 20 lat od dnia zgłoszenia i nie może być przedłużona,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lgn="just">
              <a:spcBef>
                <a:spcPts val="0"/>
              </a:spcBef>
              <a:buFont typeface="+mj-lt"/>
              <a:buAutoNum type="arabi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Ogół cech oznaczenia pozwalający wyróżnić dany towar lub usługę na rynku to:</a:t>
            </a:r>
            <a:endParaRPr lang="pl-PL" sz="14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Zdolność odróżniająca,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Opisowość oznaczenia,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Klasa oznaczenia,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Stosowalność oznaczenia,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Żadna z odpowiedzi nie jest prawidłowa,,</a:t>
            </a:r>
            <a:endParaRPr lang="pl-PL" sz="1400" dirty="0">
              <a:solidFill>
                <a:srgbClr val="000000"/>
              </a:solidFill>
              <a:latin typeface="Aptos" panose="020B0004020202020204" pitchFamily="34" charset="0"/>
              <a:ea typeface="Aptos" panose="020B0004020202020204" pitchFamily="34" charset="0"/>
              <a:cs typeface="Calibri" panose="020F0502020204030204" pitchFamily="34" charset="0"/>
            </a:endParaRPr>
          </a:p>
          <a:p>
            <a:pPr marL="342900" lvl="0" indent="-342900" algn="just">
              <a:spcBef>
                <a:spcPts val="0"/>
              </a:spcBef>
              <a:buFont typeface="+mj-lt"/>
              <a:buAutoNum type="arabi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W terminie 3 miesięcy od daty ogłoszenia o zgłoszeniu do rejestracji znaku towarowego w Biuletynie Urzędu Patentowego, możliwe jest złożenie przez uprawnionego do wcześniejszego znaku towarowego:</a:t>
            </a:r>
            <a:endParaRPr lang="pl-PL" sz="14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Protestu,</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Sprzeciwu,</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Zażalenia,</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Calibri" panose="020F0502020204030204" pitchFamily="34" charset="0"/>
              </a:rPr>
              <a:t>Skargi,</a:t>
            </a:r>
            <a:endParaRPr lang="pl-PL" sz="1400" dirty="0">
              <a:solidFill>
                <a:srgbClr val="000000"/>
              </a:solidFill>
              <a:latin typeface="Aptos" panose="020B0004020202020204" pitchFamily="34" charset="0"/>
              <a:ea typeface="Aptos" panose="020B0004020202020204" pitchFamily="34" charset="0"/>
              <a:cs typeface="Calibri" panose="020F0502020204030204" pitchFamily="34" charset="0"/>
            </a:endParaRPr>
          </a:p>
          <a:p>
            <a:pPr marL="342900" lvl="0" indent="-342900" algn="just">
              <a:spcBef>
                <a:spcPts val="0"/>
              </a:spcBef>
              <a:buFont typeface="+mj-lt"/>
              <a:buAutoNum type="arabi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Znakiem towarowym nie może być:</a:t>
            </a:r>
            <a:endParaRPr lang="pl-PL" sz="14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Kształt opakowania towaru,</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Logo w formie grafiki,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Sygnał dźwiękowy,</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742950" lvl="1" indent="-285750" algn="just">
              <a:spcBef>
                <a:spcPts val="0"/>
              </a:spcBef>
              <a:buFont typeface="+mj-lt"/>
              <a:buAutoNum type="alphaLcPeriod"/>
            </a:pPr>
            <a:r>
              <a:rPr lang="pl-PL" sz="1400" dirty="0">
                <a:solidFill>
                  <a:srgbClr val="000000"/>
                </a:solidFill>
                <a:effectLst/>
                <a:latin typeface="Aptos" panose="020B0004020202020204" pitchFamily="34" charset="0"/>
                <a:ea typeface="Aptos" panose="020B0004020202020204" pitchFamily="34" charset="0"/>
                <a:cs typeface="Aptos" panose="020B0004020202020204" pitchFamily="34" charset="0"/>
              </a:rPr>
              <a:t>Żadna z odpowiedzi nie jest prawidłowa, </a:t>
            </a:r>
            <a:endParaRPr lang="pl-PL" sz="1400" dirty="0">
              <a:effectLst/>
              <a:latin typeface="Aptos" panose="020B0004020202020204" pitchFamily="34" charset="0"/>
              <a:ea typeface="Aptos" panose="020B0004020202020204" pitchFamily="34" charset="0"/>
              <a:cs typeface="Aptos" panose="020B0004020202020204" pitchFamily="34" charset="0"/>
            </a:endParaRPr>
          </a:p>
          <a:p>
            <a:pPr marL="457200" lvl="1" indent="0" algn="just">
              <a:spcBef>
                <a:spcPts val="0"/>
              </a:spcBef>
              <a:buNone/>
            </a:pPr>
            <a:endParaRPr lang="pl-PL" sz="1400" dirty="0">
              <a:effectLst/>
              <a:latin typeface="Aptos" panose="020B0004020202020204" pitchFamily="34" charset="0"/>
              <a:ea typeface="Aptos" panose="020B0004020202020204" pitchFamily="34" charset="0"/>
              <a:cs typeface="Aptos" panose="020B0004020202020204" pitchFamily="34" charset="0"/>
            </a:endParaRPr>
          </a:p>
          <a:p>
            <a:endParaRPr lang="en-US" sz="2400" dirty="0"/>
          </a:p>
        </p:txBody>
      </p:sp>
      <p:pic>
        <p:nvPicPr>
          <p:cNvPr id="5" name="Symbol zastępczy zawartości 4" descr="Obraz zawierający sztuka&#10;&#10;Opis wygenerowany automatycznie przy niskim poziomie pewności">
            <a:extLst>
              <a:ext uri="{FF2B5EF4-FFF2-40B4-BE49-F238E27FC236}">
                <a16:creationId xmlns:a16="http://schemas.microsoft.com/office/drawing/2014/main" id="{6A12C71F-814C-4C73-A270-50521A072C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21527" y="79611"/>
            <a:ext cx="2370473" cy="1795633"/>
          </a:xfrm>
          <a:prstGeom prst="rect">
            <a:avLst/>
          </a:prstGeom>
        </p:spPr>
      </p:pic>
    </p:spTree>
    <p:extLst>
      <p:ext uri="{BB962C8B-B14F-4D97-AF65-F5344CB8AC3E}">
        <p14:creationId xmlns:p14="http://schemas.microsoft.com/office/powerpoint/2010/main" val="88972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08D2282-2067-F848-B8D0-FF01447F45F8}"/>
              </a:ext>
            </a:extLst>
          </p:cNvPr>
          <p:cNvSpPr>
            <a:spLocks noGrp="1"/>
          </p:cNvSpPr>
          <p:nvPr>
            <p:ph type="title"/>
          </p:nvPr>
        </p:nvSpPr>
        <p:spPr>
          <a:xfrm>
            <a:off x="643467" y="634946"/>
            <a:ext cx="3689094" cy="5055904"/>
          </a:xfrm>
        </p:spPr>
        <p:txBody>
          <a:bodyPr anchor="ctr">
            <a:normAutofit/>
          </a:bodyPr>
          <a:lstStyle/>
          <a:p>
            <a:pPr algn="r"/>
            <a:r>
              <a:rPr lang="pl-PL" sz="4600" dirty="0">
                <a:latin typeface="Aptos" panose="020B0004020202020204" pitchFamily="34" charset="0"/>
              </a:rPr>
              <a:t>ZNAK TOWAROWY MUSI</a:t>
            </a:r>
          </a:p>
        </p:txBody>
      </p:sp>
      <p:graphicFrame>
        <p:nvGraphicFramePr>
          <p:cNvPr id="21" name="Symbol zastępczy zawartości 2">
            <a:extLst>
              <a:ext uri="{FF2B5EF4-FFF2-40B4-BE49-F238E27FC236}">
                <a16:creationId xmlns:a16="http://schemas.microsoft.com/office/drawing/2014/main" id="{BF283B1D-3654-4C25-B608-AEB3789EB313}"/>
              </a:ext>
            </a:extLst>
          </p:cNvPr>
          <p:cNvGraphicFramePr>
            <a:graphicFrameLocks noGrp="1"/>
          </p:cNvGraphicFramePr>
          <p:nvPr>
            <p:ph idx="1"/>
            <p:extLst>
              <p:ext uri="{D42A27DB-BD31-4B8C-83A1-F6EECF244321}">
                <p14:modId xmlns:p14="http://schemas.microsoft.com/office/powerpoint/2010/main" val="2770586359"/>
              </p:ext>
            </p:extLst>
          </p:nvPr>
        </p:nvGraphicFramePr>
        <p:xfrm>
          <a:off x="4223657" y="217714"/>
          <a:ext cx="7334929" cy="6487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4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B6A347-2E61-8F49-86D1-9759294C971A}"/>
              </a:ext>
            </a:extLst>
          </p:cNvPr>
          <p:cNvSpPr>
            <a:spLocks noGrp="1"/>
          </p:cNvSpPr>
          <p:nvPr>
            <p:ph type="title"/>
          </p:nvPr>
        </p:nvSpPr>
        <p:spPr>
          <a:xfrm>
            <a:off x="565150" y="300482"/>
            <a:ext cx="11176276" cy="1268984"/>
          </a:xfrm>
        </p:spPr>
        <p:txBody>
          <a:bodyPr>
            <a:normAutofit fontScale="90000"/>
          </a:bodyPr>
          <a:lstStyle/>
          <a:p>
            <a:r>
              <a:rPr lang="pl-PL" dirty="0"/>
              <a:t>Rodzaje znaków towarowych - Forma przedstawienia</a:t>
            </a:r>
          </a:p>
        </p:txBody>
      </p:sp>
      <p:sp>
        <p:nvSpPr>
          <p:cNvPr id="3" name="Symbol zastępczy zawartości 2">
            <a:extLst>
              <a:ext uri="{FF2B5EF4-FFF2-40B4-BE49-F238E27FC236}">
                <a16:creationId xmlns:a16="http://schemas.microsoft.com/office/drawing/2014/main" id="{E3945A73-F1D2-1E44-9455-F44D38493BDC}"/>
              </a:ext>
            </a:extLst>
          </p:cNvPr>
          <p:cNvSpPr>
            <a:spLocks noGrp="1"/>
          </p:cNvSpPr>
          <p:nvPr>
            <p:ph idx="1"/>
          </p:nvPr>
        </p:nvSpPr>
        <p:spPr/>
        <p:txBody>
          <a:bodyPr>
            <a:noAutofit/>
          </a:bodyPr>
          <a:lstStyle/>
          <a:p>
            <a:pPr>
              <a:spcBef>
                <a:spcPts val="0"/>
              </a:spcBef>
              <a:spcAft>
                <a:spcPts val="0"/>
              </a:spcAft>
            </a:pPr>
            <a:r>
              <a:rPr lang="pl-PL" sz="2400" dirty="0">
                <a:solidFill>
                  <a:srgbClr val="FF0000"/>
                </a:solidFill>
              </a:rPr>
              <a:t>znaki słowne, </a:t>
            </a:r>
          </a:p>
          <a:p>
            <a:pPr>
              <a:spcBef>
                <a:spcPts val="0"/>
              </a:spcBef>
              <a:spcAft>
                <a:spcPts val="0"/>
              </a:spcAft>
            </a:pPr>
            <a:r>
              <a:rPr lang="pl-PL" sz="2400" dirty="0">
                <a:solidFill>
                  <a:srgbClr val="FF0000"/>
                </a:solidFill>
              </a:rPr>
              <a:t>graficzne, </a:t>
            </a:r>
          </a:p>
          <a:p>
            <a:pPr>
              <a:spcBef>
                <a:spcPts val="0"/>
              </a:spcBef>
              <a:spcAft>
                <a:spcPts val="0"/>
              </a:spcAft>
            </a:pPr>
            <a:r>
              <a:rPr lang="pl-PL" sz="2400" dirty="0">
                <a:solidFill>
                  <a:srgbClr val="FF0000"/>
                </a:solidFill>
              </a:rPr>
              <a:t>słowno-graficzne</a:t>
            </a:r>
            <a:r>
              <a:rPr lang="pl-PL" sz="2400" dirty="0"/>
              <a:t>,  </a:t>
            </a:r>
          </a:p>
          <a:p>
            <a:pPr>
              <a:spcBef>
                <a:spcPts val="0"/>
              </a:spcBef>
              <a:spcAft>
                <a:spcPts val="0"/>
              </a:spcAft>
            </a:pPr>
            <a:r>
              <a:rPr lang="pl-PL" sz="2400" dirty="0">
                <a:solidFill>
                  <a:schemeClr val="tx2"/>
                </a:solidFill>
              </a:rPr>
              <a:t>przestrzenne,</a:t>
            </a:r>
          </a:p>
          <a:p>
            <a:pPr>
              <a:spcBef>
                <a:spcPts val="0"/>
              </a:spcBef>
              <a:spcAft>
                <a:spcPts val="0"/>
              </a:spcAft>
            </a:pPr>
            <a:r>
              <a:rPr lang="pl-PL" sz="2400" dirty="0">
                <a:solidFill>
                  <a:schemeClr val="tx2"/>
                </a:solidFill>
              </a:rPr>
              <a:t>pozycyjne, </a:t>
            </a:r>
          </a:p>
          <a:p>
            <a:pPr>
              <a:spcBef>
                <a:spcPts val="0"/>
              </a:spcBef>
              <a:spcAft>
                <a:spcPts val="0"/>
              </a:spcAft>
            </a:pPr>
            <a:r>
              <a:rPr lang="pl-PL" sz="2400" dirty="0">
                <a:solidFill>
                  <a:schemeClr val="tx2"/>
                </a:solidFill>
              </a:rPr>
              <a:t>dźwiękowe; </a:t>
            </a:r>
          </a:p>
          <a:p>
            <a:pPr>
              <a:spcBef>
                <a:spcPts val="0"/>
              </a:spcBef>
              <a:spcAft>
                <a:spcPts val="0"/>
              </a:spcAft>
            </a:pPr>
            <a:r>
              <a:rPr lang="pl-PL" sz="2400" dirty="0">
                <a:solidFill>
                  <a:schemeClr val="tx2"/>
                </a:solidFill>
              </a:rPr>
              <a:t>kolor; </a:t>
            </a:r>
          </a:p>
          <a:p>
            <a:pPr>
              <a:spcBef>
                <a:spcPts val="0"/>
              </a:spcBef>
              <a:spcAft>
                <a:spcPts val="0"/>
              </a:spcAft>
            </a:pPr>
            <a:r>
              <a:rPr lang="pl-PL" sz="2400" dirty="0">
                <a:solidFill>
                  <a:schemeClr val="tx2"/>
                </a:solidFill>
              </a:rPr>
              <a:t>deseń; </a:t>
            </a:r>
          </a:p>
          <a:p>
            <a:pPr>
              <a:spcBef>
                <a:spcPts val="0"/>
              </a:spcBef>
              <a:spcAft>
                <a:spcPts val="0"/>
              </a:spcAft>
            </a:pPr>
            <a:r>
              <a:rPr lang="pl-PL" sz="2400" dirty="0">
                <a:solidFill>
                  <a:schemeClr val="tx2"/>
                </a:solidFill>
              </a:rPr>
              <a:t>ruchome; </a:t>
            </a:r>
          </a:p>
          <a:p>
            <a:pPr>
              <a:spcBef>
                <a:spcPts val="0"/>
              </a:spcBef>
              <a:spcAft>
                <a:spcPts val="0"/>
              </a:spcAft>
            </a:pPr>
            <a:r>
              <a:rPr lang="pl-PL" sz="2400" dirty="0">
                <a:solidFill>
                  <a:schemeClr val="tx2"/>
                </a:solidFill>
              </a:rPr>
              <a:t>multimedialne; </a:t>
            </a:r>
          </a:p>
          <a:p>
            <a:pPr>
              <a:spcBef>
                <a:spcPts val="0"/>
              </a:spcBef>
              <a:spcAft>
                <a:spcPts val="0"/>
              </a:spcAft>
            </a:pPr>
            <a:r>
              <a:rPr lang="pl-PL" sz="2400" dirty="0">
                <a:solidFill>
                  <a:schemeClr val="tx2"/>
                </a:solidFill>
              </a:rPr>
              <a:t>hologramy, </a:t>
            </a:r>
          </a:p>
          <a:p>
            <a:pPr>
              <a:spcBef>
                <a:spcPts val="0"/>
              </a:spcBef>
              <a:spcAft>
                <a:spcPts val="0"/>
              </a:spcAft>
            </a:pPr>
            <a:r>
              <a:rPr lang="pl-PL" sz="2400" dirty="0">
                <a:solidFill>
                  <a:schemeClr val="tx2"/>
                </a:solidFill>
              </a:rPr>
              <a:t>inne</a:t>
            </a:r>
          </a:p>
        </p:txBody>
      </p:sp>
      <p:pic>
        <p:nvPicPr>
          <p:cNvPr id="1026" name="Picture 2" descr="znak towarowy graficzny orlen">
            <a:extLst>
              <a:ext uri="{FF2B5EF4-FFF2-40B4-BE49-F238E27FC236}">
                <a16:creationId xmlns:a16="http://schemas.microsoft.com/office/drawing/2014/main" id="{ECCA0653-74F9-DB48-B6A0-71F5EC03D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574724"/>
            <a:ext cx="12192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k towarowy słowno-graficzny orlen">
            <a:extLst>
              <a:ext uri="{FF2B5EF4-FFF2-40B4-BE49-F238E27FC236}">
                <a16:creationId xmlns:a16="http://schemas.microsoft.com/office/drawing/2014/main" id="{7B7DD070-1EC1-8348-9966-879FCADF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735" y="3241643"/>
            <a:ext cx="182880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znak towarowy przestrzenny stacja benzynowa">
            <a:extLst>
              <a:ext uri="{FF2B5EF4-FFF2-40B4-BE49-F238E27FC236}">
                <a16:creationId xmlns:a16="http://schemas.microsoft.com/office/drawing/2014/main" id="{E2F3BA58-0AB9-0747-AF0B-226180174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688" y="5273675"/>
            <a:ext cx="19812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nak towarowy pozycyjny podeszwa buta">
            <a:extLst>
              <a:ext uri="{FF2B5EF4-FFF2-40B4-BE49-F238E27FC236}">
                <a16:creationId xmlns:a16="http://schemas.microsoft.com/office/drawing/2014/main" id="{60DD415A-63F6-BA48-ADA4-2F7632FF9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386" y="1589024"/>
            <a:ext cx="20447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znak towarowy dźwiękowy zapis nutowy na dwóch pięcioliniach">
            <a:extLst>
              <a:ext uri="{FF2B5EF4-FFF2-40B4-BE49-F238E27FC236}">
                <a16:creationId xmlns:a16="http://schemas.microsoft.com/office/drawing/2014/main" id="{296FE5B9-98F0-8B4C-8D2F-8427704F7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286" y="3149092"/>
            <a:ext cx="33782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nak towarowy ruchomy przedstawiający obiekt zmieniający swoje położenie">
            <a:extLst>
              <a:ext uri="{FF2B5EF4-FFF2-40B4-BE49-F238E27FC236}">
                <a16:creationId xmlns:a16="http://schemas.microsoft.com/office/drawing/2014/main" id="{5A5B896D-A981-484E-8E1D-58B281664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636" y="4688777"/>
            <a:ext cx="2628900"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61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2CD62B3-8F22-9437-9FA0-88264B5964E2}"/>
              </a:ext>
            </a:extLst>
          </p:cNvPr>
          <p:cNvSpPr>
            <a:spLocks noGrp="1"/>
          </p:cNvSpPr>
          <p:nvPr>
            <p:ph type="title"/>
          </p:nvPr>
        </p:nvSpPr>
        <p:spPr>
          <a:xfrm>
            <a:off x="4572001" y="601744"/>
            <a:ext cx="6781800" cy="1338696"/>
          </a:xfrm>
        </p:spPr>
        <p:txBody>
          <a:bodyPr>
            <a:normAutofit/>
          </a:bodyPr>
          <a:lstStyle/>
          <a:p>
            <a:r>
              <a:rPr lang="pl-PL" dirty="0"/>
              <a:t>Zapach jako znak towarowy? – kazus </a:t>
            </a:r>
            <a:r>
              <a:rPr lang="pl-PL" dirty="0" err="1"/>
              <a:t>Sickmanna</a:t>
            </a:r>
            <a:endParaRPr lang="pl-PL" dirty="0"/>
          </a:p>
        </p:txBody>
      </p:sp>
      <p:sp>
        <p:nvSpPr>
          <p:cNvPr id="9" name="Content Placeholder 8">
            <a:extLst>
              <a:ext uri="{FF2B5EF4-FFF2-40B4-BE49-F238E27FC236}">
                <a16:creationId xmlns:a16="http://schemas.microsoft.com/office/drawing/2014/main" id="{C2032ABE-6296-7274-5ED6-7475A848BDB8}"/>
              </a:ext>
            </a:extLst>
          </p:cNvPr>
          <p:cNvSpPr>
            <a:spLocks noGrp="1"/>
          </p:cNvSpPr>
          <p:nvPr>
            <p:ph idx="1"/>
          </p:nvPr>
        </p:nvSpPr>
        <p:spPr>
          <a:xfrm>
            <a:off x="3875314" y="2104571"/>
            <a:ext cx="8127999" cy="4572000"/>
          </a:xfrm>
        </p:spPr>
        <p:txBody>
          <a:bodyPr anchor="t">
            <a:normAutofit fontScale="92500" lnSpcReduction="20000"/>
          </a:bodyPr>
          <a:lstStyle/>
          <a:p>
            <a:r>
              <a:rPr lang="pl-PL" sz="2100" dirty="0"/>
              <a:t>W kazusie </a:t>
            </a:r>
            <a:r>
              <a:rPr lang="pl-PL" sz="2100" dirty="0" err="1"/>
              <a:t>Sieckmanna</a:t>
            </a:r>
            <a:r>
              <a:rPr lang="pl-PL" sz="2100" dirty="0"/>
              <a:t> wnioskodawca zamierzał zarejestrować zapachowy znak towarowy „balsamiczny owocowy zapach z delikatnymi nutami cynamonu” dla kilku kategorii takich jak catering, reklama, usługi rolnicze itp.</a:t>
            </a:r>
          </a:p>
          <a:p>
            <a:r>
              <a:rPr lang="pl-PL" sz="2100" dirty="0"/>
              <a:t>Zapach został opisany jako </a:t>
            </a:r>
            <a:r>
              <a:rPr lang="pl-PL" sz="2100" dirty="0" err="1"/>
              <a:t>cynamonian</a:t>
            </a:r>
            <a:r>
              <a:rPr lang="pl-PL" sz="2100" dirty="0"/>
              <a:t> metylu (ester metylowy kwasu cynamonowego). Do dokumentacji dołączono też próbkę zapachu i jego wzór chemiczny – C6H5-CH.</a:t>
            </a:r>
          </a:p>
          <a:p>
            <a:r>
              <a:rPr lang="pl-PL" sz="2100" dirty="0"/>
              <a:t>Trybunał Sprawiedliwości stwierdził, że </a:t>
            </a:r>
            <a:r>
              <a:rPr lang="pl-PL" sz="2100" dirty="0" err="1"/>
              <a:t>olfatyczne</a:t>
            </a:r>
            <a:r>
              <a:rPr lang="pl-PL" sz="2100" dirty="0"/>
              <a:t> znaki towarowe mogą być zarejestrowane, pod warunkiem, że są zgodne z wymogami określonymi dla znaków towarowych. Takowy znak musi być przedstawiony w sposób jasny, precyzyjny, kompletny, zrozumiały, trwały, obiektywny i łatwo dostępny. Wymagane jest więc określenie dokładnego przedmiotu udzielonej ochrony. Okazuje się, że nie jest łatwo spełnić te warunki, w przypadku znaku zapachowego.</a:t>
            </a:r>
          </a:p>
          <a:p>
            <a:r>
              <a:rPr lang="pl-PL" sz="2100" dirty="0"/>
              <a:t>Uznano, że opis graficzny nie jest wystarczająco jasny, precyzyjny i obiektywny. Próbka zapachu nie jest wystarczająco stabilna lub wystarczająco trwała, ponieważ mogą wystąpić zmiany wynikające z wahań temperatur lub z upływy czasu. Z kolei, jeśli chodzi o wzór chemiczny, to sąd uznał, że niewiele osób rozpoznaje zapach w tym wzorze.</a:t>
            </a:r>
          </a:p>
          <a:p>
            <a:pPr marL="0" indent="0">
              <a:buNone/>
            </a:pPr>
            <a:endParaRPr lang="en-US" sz="2000" dirty="0"/>
          </a:p>
        </p:txBody>
      </p:sp>
      <p:pic>
        <p:nvPicPr>
          <p:cNvPr id="5" name="Symbol zastępczy zawartości 4" descr="Obraz zawierający napój, Roztwór, Płyn, butelka&#10;&#10;Opis wygenerowany automatycznie">
            <a:extLst>
              <a:ext uri="{FF2B5EF4-FFF2-40B4-BE49-F238E27FC236}">
                <a16:creationId xmlns:a16="http://schemas.microsoft.com/office/drawing/2014/main" id="{777F01E1-7C92-0845-C5F4-B8FD105F9926}"/>
              </a:ext>
            </a:extLst>
          </p:cNvPr>
          <p:cNvPicPr>
            <a:picLocks noChangeAspect="1"/>
          </p:cNvPicPr>
          <p:nvPr/>
        </p:nvPicPr>
        <p:blipFill>
          <a:blip r:embed="rId2">
            <a:extLst>
              <a:ext uri="{837473B0-CC2E-450A-ABE3-18F120FF3D39}">
                <a1611:picAttrSrcUrl xmlns:a1611="http://schemas.microsoft.com/office/drawing/2016/11/main" r:id="rId3"/>
              </a:ext>
            </a:extLst>
          </a:blip>
          <a:srcRect l="10976"/>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217539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C2DCEF-EEB9-6C47-C9F5-5E366CE5D445}"/>
              </a:ext>
            </a:extLst>
          </p:cNvPr>
          <p:cNvSpPr>
            <a:spLocks noGrp="1"/>
          </p:cNvSpPr>
          <p:nvPr>
            <p:ph type="title"/>
          </p:nvPr>
        </p:nvSpPr>
        <p:spPr>
          <a:xfrm>
            <a:off x="436296" y="460968"/>
            <a:ext cx="10057533" cy="1063244"/>
          </a:xfrm>
        </p:spPr>
        <p:txBody>
          <a:bodyPr vert="horz" lIns="91440" tIns="45720" rIns="91440" bIns="45720" rtlCol="0" anchor="t">
            <a:normAutofit fontScale="90000"/>
          </a:bodyPr>
          <a:lstStyle/>
          <a:p>
            <a:r>
              <a:rPr lang="en-US" sz="4800" dirty="0" err="1">
                <a:latin typeface="Aptos" panose="020B0004020202020204" pitchFamily="34" charset="0"/>
              </a:rPr>
              <a:t>Rodzaje</a:t>
            </a:r>
            <a:r>
              <a:rPr lang="en-US" sz="4800" dirty="0">
                <a:latin typeface="Aptos" panose="020B0004020202020204" pitchFamily="34" charset="0"/>
              </a:rPr>
              <a:t> </a:t>
            </a:r>
            <a:r>
              <a:rPr lang="en-US" sz="4800" dirty="0" err="1">
                <a:latin typeface="Aptos" panose="020B0004020202020204" pitchFamily="34" charset="0"/>
              </a:rPr>
              <a:t>znaków</a:t>
            </a:r>
            <a:r>
              <a:rPr lang="en-US" sz="4800" dirty="0">
                <a:latin typeface="Aptos" panose="020B0004020202020204" pitchFamily="34" charset="0"/>
              </a:rPr>
              <a:t> </a:t>
            </a:r>
            <a:r>
              <a:rPr lang="en-US" sz="4800" dirty="0" err="1">
                <a:latin typeface="Aptos" panose="020B0004020202020204" pitchFamily="34" charset="0"/>
              </a:rPr>
              <a:t>towarowych</a:t>
            </a:r>
            <a:r>
              <a:rPr lang="en-US" sz="4800" dirty="0">
                <a:latin typeface="Aptos" panose="020B0004020202020204" pitchFamily="34" charset="0"/>
              </a:rPr>
              <a:t>- </a:t>
            </a:r>
            <a:r>
              <a:rPr lang="en-US" sz="4800" dirty="0" err="1">
                <a:latin typeface="Aptos" panose="020B0004020202020204" pitchFamily="34" charset="0"/>
              </a:rPr>
              <a:t>zdolność</a:t>
            </a:r>
            <a:r>
              <a:rPr lang="en-US" sz="4800" dirty="0">
                <a:latin typeface="Aptos" panose="020B0004020202020204" pitchFamily="34" charset="0"/>
              </a:rPr>
              <a:t> </a:t>
            </a:r>
            <a:r>
              <a:rPr lang="en-US" sz="4800" dirty="0" err="1">
                <a:latin typeface="Aptos" panose="020B0004020202020204" pitchFamily="34" charset="0"/>
              </a:rPr>
              <a:t>odróżniająca</a:t>
            </a:r>
            <a:endParaRPr lang="en-US" sz="4800" dirty="0">
              <a:latin typeface="Aptos" panose="020B0004020202020204" pitchFamily="34" charset="0"/>
            </a:endParaRPr>
          </a:p>
        </p:txBody>
      </p:sp>
      <p:pic>
        <p:nvPicPr>
          <p:cNvPr id="5" name="Symbol zastępczy zawartości 4">
            <a:extLst>
              <a:ext uri="{FF2B5EF4-FFF2-40B4-BE49-F238E27FC236}">
                <a16:creationId xmlns:a16="http://schemas.microsoft.com/office/drawing/2014/main" id="{4232BD13-0FD8-A14F-3AA9-4DCF6D019B32}"/>
              </a:ext>
            </a:extLst>
          </p:cNvPr>
          <p:cNvPicPr>
            <a:picLocks noGrp="1" noChangeAspect="1"/>
          </p:cNvPicPr>
          <p:nvPr>
            <p:ph idx="1"/>
          </p:nvPr>
        </p:nvPicPr>
        <p:blipFill rotWithShape="1">
          <a:blip r:embed="rId2"/>
          <a:srcRect b="1867"/>
          <a:stretch/>
        </p:blipFill>
        <p:spPr>
          <a:xfrm>
            <a:off x="-1" y="1634280"/>
            <a:ext cx="12225010" cy="4048055"/>
          </a:xfrm>
          <a:prstGeom prst="rect">
            <a:avLst/>
          </a:prstGeom>
        </p:spPr>
      </p:pic>
      <p:sp>
        <p:nvSpPr>
          <p:cNvPr id="6" name="pole tekstowe 5">
            <a:extLst>
              <a:ext uri="{FF2B5EF4-FFF2-40B4-BE49-F238E27FC236}">
                <a16:creationId xmlns:a16="http://schemas.microsoft.com/office/drawing/2014/main" id="{504CACBC-6AFE-7F9A-72CF-2BBAEB3E2B2D}"/>
              </a:ext>
            </a:extLst>
          </p:cNvPr>
          <p:cNvSpPr txBox="1"/>
          <p:nvPr/>
        </p:nvSpPr>
        <p:spPr>
          <a:xfrm>
            <a:off x="326571" y="6200902"/>
            <a:ext cx="10972800" cy="923330"/>
          </a:xfrm>
          <a:prstGeom prst="rect">
            <a:avLst/>
          </a:prstGeom>
          <a:noFill/>
        </p:spPr>
        <p:txBody>
          <a:bodyPr wrap="square" rtlCol="0">
            <a:spAutoFit/>
          </a:bodyPr>
          <a:lstStyle/>
          <a:p>
            <a:r>
              <a:rPr lang="pl-PL" dirty="0"/>
              <a:t>Źródło: autor nieznany, Siła znaku towarowego jest różna i może się zmieniać, </a:t>
            </a:r>
            <a:r>
              <a:rPr lang="pl-PL" dirty="0">
                <a:hlinkClick r:id="rId3"/>
              </a:rPr>
              <a:t>https://poraj.com/sila-znaku-towarowego-jest-rozna-i-moze-sie-zmieniac/</a:t>
            </a:r>
            <a:r>
              <a:rPr lang="pl-PL" dirty="0"/>
              <a:t>, dostęp: 1.03.2024 r. </a:t>
            </a:r>
          </a:p>
          <a:p>
            <a:endParaRPr lang="pl-PL" dirty="0"/>
          </a:p>
        </p:txBody>
      </p:sp>
    </p:spTree>
    <p:extLst>
      <p:ext uri="{BB962C8B-B14F-4D97-AF65-F5344CB8AC3E}">
        <p14:creationId xmlns:p14="http://schemas.microsoft.com/office/powerpoint/2010/main" val="2153158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C0D616A-0851-FF59-EF36-3B0D1921C4E6}"/>
              </a:ext>
            </a:extLst>
          </p:cNvPr>
          <p:cNvSpPr>
            <a:spLocks noGrp="1"/>
          </p:cNvSpPr>
          <p:nvPr>
            <p:ph type="title"/>
          </p:nvPr>
        </p:nvSpPr>
        <p:spPr/>
        <p:txBody>
          <a:bodyPr/>
          <a:lstStyle/>
          <a:p>
            <a:r>
              <a:rPr lang="pl-PL" dirty="0"/>
              <a:t>Zdolność odróżniająca - przykłady</a:t>
            </a:r>
          </a:p>
        </p:txBody>
      </p:sp>
      <p:sp>
        <p:nvSpPr>
          <p:cNvPr id="5" name="Symbol zastępczy tekstu 4">
            <a:extLst>
              <a:ext uri="{FF2B5EF4-FFF2-40B4-BE49-F238E27FC236}">
                <a16:creationId xmlns:a16="http://schemas.microsoft.com/office/drawing/2014/main" id="{A0342EF6-6999-9924-B8AF-1EA69FCB6196}"/>
              </a:ext>
            </a:extLst>
          </p:cNvPr>
          <p:cNvSpPr>
            <a:spLocks noGrp="1"/>
          </p:cNvSpPr>
          <p:nvPr>
            <p:ph type="body" idx="1"/>
          </p:nvPr>
        </p:nvSpPr>
        <p:spPr/>
        <p:txBody>
          <a:bodyPr/>
          <a:lstStyle/>
          <a:p>
            <a:r>
              <a:rPr lang="pl-PL" dirty="0"/>
              <a:t>NISKA</a:t>
            </a:r>
          </a:p>
        </p:txBody>
      </p:sp>
      <p:pic>
        <p:nvPicPr>
          <p:cNvPr id="10" name="Symbol zastępczy zawartości 9" descr="Obraz zawierający tekst, Czcionka, logo, projekt graficzny&#10;&#10;Opis wygenerowany automatycznie">
            <a:extLst>
              <a:ext uri="{FF2B5EF4-FFF2-40B4-BE49-F238E27FC236}">
                <a16:creationId xmlns:a16="http://schemas.microsoft.com/office/drawing/2014/main" id="{BEFC5B3A-7626-7D2D-0172-56A1C097ECAD}"/>
              </a:ext>
            </a:extLst>
          </p:cNvPr>
          <p:cNvPicPr>
            <a:picLocks noGrp="1" noChangeAspect="1"/>
          </p:cNvPicPr>
          <p:nvPr>
            <p:ph sz="half" idx="2"/>
          </p:nvPr>
        </p:nvPicPr>
        <p:blipFill>
          <a:blip r:embed="rId2"/>
          <a:stretch>
            <a:fillRect/>
          </a:stretch>
        </p:blipFill>
        <p:spPr>
          <a:xfrm>
            <a:off x="6172200" y="2698638"/>
            <a:ext cx="5157787" cy="3421602"/>
          </a:xfrm>
        </p:spPr>
      </p:pic>
      <p:sp>
        <p:nvSpPr>
          <p:cNvPr id="7" name="Symbol zastępczy tekstu 6">
            <a:extLst>
              <a:ext uri="{FF2B5EF4-FFF2-40B4-BE49-F238E27FC236}">
                <a16:creationId xmlns:a16="http://schemas.microsoft.com/office/drawing/2014/main" id="{7C303682-C6FA-BB6F-3C16-E243534914FA}"/>
              </a:ext>
            </a:extLst>
          </p:cNvPr>
          <p:cNvSpPr>
            <a:spLocks noGrp="1"/>
          </p:cNvSpPr>
          <p:nvPr>
            <p:ph type="body" sz="quarter" idx="3"/>
          </p:nvPr>
        </p:nvSpPr>
        <p:spPr/>
        <p:txBody>
          <a:bodyPr/>
          <a:lstStyle/>
          <a:p>
            <a:r>
              <a:rPr lang="pl-PL" dirty="0"/>
              <a:t>WYSOKA</a:t>
            </a:r>
          </a:p>
        </p:txBody>
      </p:sp>
      <p:sp>
        <p:nvSpPr>
          <p:cNvPr id="8" name="Symbol zastępczy zawartości 7">
            <a:extLst>
              <a:ext uri="{FF2B5EF4-FFF2-40B4-BE49-F238E27FC236}">
                <a16:creationId xmlns:a16="http://schemas.microsoft.com/office/drawing/2014/main" id="{D6D86F83-37FE-6AAD-7C3B-B3A6C0B9C024}"/>
              </a:ext>
            </a:extLst>
          </p:cNvPr>
          <p:cNvSpPr>
            <a:spLocks noGrp="1"/>
          </p:cNvSpPr>
          <p:nvPr>
            <p:ph sz="quarter" idx="4"/>
          </p:nvPr>
        </p:nvSpPr>
        <p:spPr>
          <a:xfrm>
            <a:off x="1036320" y="2793682"/>
            <a:ext cx="4700696" cy="3231515"/>
          </a:xfrm>
        </p:spPr>
        <p:txBody>
          <a:bodyPr>
            <a:normAutofit fontScale="70000" lnSpcReduction="20000"/>
          </a:bodyPr>
          <a:lstStyle/>
          <a:p>
            <a:r>
              <a:rPr lang="pl-PL" b="1" dirty="0">
                <a:latin typeface="Aptos" panose="020B0004020202020204" pitchFamily="34" charset="0"/>
              </a:rPr>
              <a:t>nazwy skojarzeniowe, sugestywne</a:t>
            </a:r>
            <a:r>
              <a:rPr lang="pl-PL" dirty="0">
                <a:latin typeface="Aptos" panose="020B0004020202020204" pitchFamily="34" charset="0"/>
              </a:rPr>
              <a:t>, nawiązujące do danej kategorii rynkowej, cechy produktu/usługi, korzyści z użytkowania (np.: </a:t>
            </a:r>
            <a:r>
              <a:rPr lang="pl-PL" dirty="0" err="1">
                <a:latin typeface="Aptos" panose="020B0004020202020204" pitchFamily="34" charset="0"/>
              </a:rPr>
              <a:t>Marwit</a:t>
            </a:r>
            <a:r>
              <a:rPr lang="pl-PL" dirty="0">
                <a:latin typeface="Aptos" panose="020B0004020202020204" pitchFamily="34" charset="0"/>
              </a:rPr>
              <a:t>, </a:t>
            </a:r>
            <a:r>
              <a:rPr lang="pl-PL" dirty="0" err="1">
                <a:latin typeface="Aptos" panose="020B0004020202020204" pitchFamily="34" charset="0"/>
              </a:rPr>
              <a:t>Traficar</a:t>
            </a:r>
            <a:r>
              <a:rPr lang="pl-PL" dirty="0">
                <a:latin typeface="Aptos" panose="020B0004020202020204" pitchFamily="34" charset="0"/>
              </a:rPr>
              <a:t>, </a:t>
            </a:r>
            <a:r>
              <a:rPr lang="pl-PL" dirty="0" err="1">
                <a:latin typeface="Aptos" panose="020B0004020202020204" pitchFamily="34" charset="0"/>
              </a:rPr>
              <a:t>Oponeo</a:t>
            </a:r>
            <a:r>
              <a:rPr lang="pl-PL" dirty="0">
                <a:latin typeface="Aptos" panose="020B0004020202020204" pitchFamily="34" charset="0"/>
              </a:rPr>
              <a:t>, </a:t>
            </a:r>
            <a:r>
              <a:rPr lang="pl-PL" dirty="0" err="1">
                <a:latin typeface="Aptos" panose="020B0004020202020204" pitchFamily="34" charset="0"/>
              </a:rPr>
              <a:t>Dekoria</a:t>
            </a:r>
            <a:r>
              <a:rPr lang="pl-PL" dirty="0">
                <a:latin typeface="Aptos" panose="020B0004020202020204" pitchFamily="34" charset="0"/>
              </a:rPr>
              <a:t>)</a:t>
            </a:r>
          </a:p>
          <a:p>
            <a:r>
              <a:rPr lang="pl-PL" b="1" dirty="0">
                <a:latin typeface="Aptos" panose="020B0004020202020204" pitchFamily="34" charset="0"/>
              </a:rPr>
              <a:t>nazwy opisowe </a:t>
            </a:r>
            <a:r>
              <a:rPr lang="pl-PL" dirty="0">
                <a:latin typeface="Aptos" panose="020B0004020202020204" pitchFamily="34" charset="0"/>
              </a:rPr>
              <a:t>-  dosłownie „mówią” co kryje się za daną marką, też wręcz niemożliwe jest uzyskanie wyłączności w aspekcie prawa ochronnego. Przykłady: Wirtualna Polska, Przelewy24, </a:t>
            </a:r>
            <a:r>
              <a:rPr lang="pl-PL" dirty="0" err="1">
                <a:latin typeface="Aptos" panose="020B0004020202020204" pitchFamily="34" charset="0"/>
              </a:rPr>
              <a:t>ZnanyLekarz.pl</a:t>
            </a:r>
            <a:r>
              <a:rPr lang="pl-PL" dirty="0">
                <a:latin typeface="Aptos" panose="020B0004020202020204" pitchFamily="34" charset="0"/>
              </a:rPr>
              <a:t>, Paczka od rolnika, </a:t>
            </a:r>
            <a:r>
              <a:rPr lang="pl-PL" dirty="0" err="1">
                <a:latin typeface="Aptos" panose="020B0004020202020204" pitchFamily="34" charset="0"/>
              </a:rPr>
              <a:t>Pracuj.pl</a:t>
            </a:r>
            <a:r>
              <a:rPr lang="pl-PL" dirty="0">
                <a:latin typeface="Aptos" panose="020B0004020202020204" pitchFamily="34" charset="0"/>
              </a:rPr>
              <a:t>. </a:t>
            </a:r>
          </a:p>
        </p:txBody>
      </p:sp>
    </p:spTree>
    <p:extLst>
      <p:ext uri="{BB962C8B-B14F-4D97-AF65-F5344CB8AC3E}">
        <p14:creationId xmlns:p14="http://schemas.microsoft.com/office/powerpoint/2010/main" val="655542896"/>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2162</TotalTime>
  <Words>4287</Words>
  <Application>Microsoft Macintosh PowerPoint</Application>
  <PresentationFormat>Panoramiczny</PresentationFormat>
  <Paragraphs>299</Paragraphs>
  <Slides>46</Slides>
  <Notes>2</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46</vt:i4>
      </vt:variant>
    </vt:vector>
  </HeadingPairs>
  <TitlesOfParts>
    <vt:vector size="53" baseType="lpstr">
      <vt:lpstr>Aptos</vt:lpstr>
      <vt:lpstr>Aptos Display</vt:lpstr>
      <vt:lpstr>Arial</vt:lpstr>
      <vt:lpstr>Calibri</vt:lpstr>
      <vt:lpstr>MinionPro</vt:lpstr>
      <vt:lpstr>Wingdings</vt:lpstr>
      <vt:lpstr>Motyw pakietu Office</vt:lpstr>
      <vt:lpstr>Ochrona znaków towarowych i oznaczeń geograficznych</vt:lpstr>
      <vt:lpstr>ZNAKI TOWAROWE</vt:lpstr>
      <vt:lpstr>DO CZEGO SŁUŻY ZNAK TOWAROWY?</vt:lpstr>
      <vt:lpstr>Pojęcie znaku towarowego – 120 p.w.p.</vt:lpstr>
      <vt:lpstr>ZNAK TOWAROWY MUSI</vt:lpstr>
      <vt:lpstr>Rodzaje znaków towarowych - Forma przedstawienia</vt:lpstr>
      <vt:lpstr>Zapach jako znak towarowy? – kazus Sickmanna</vt:lpstr>
      <vt:lpstr>Rodzaje znaków towarowych- zdolność odróżniająca</vt:lpstr>
      <vt:lpstr>Zdolność odróżniająca - przykłady</vt:lpstr>
      <vt:lpstr>Rodzaje znaków - stopień znajomości znaków</vt:lpstr>
      <vt:lpstr>Rozszerzona ochrona renomowanego znaku towarowego</vt:lpstr>
      <vt:lpstr>Rodzaje znaków – podmioty uprawnione</vt:lpstr>
      <vt:lpstr>OCHRONA ZNAKÓW TOWAROWYCH:</vt:lpstr>
      <vt:lpstr>Terytorialny zasięg ochrony</vt:lpstr>
      <vt:lpstr>Krajowa procedura rejestracji  </vt:lpstr>
      <vt:lpstr>Treść i zakres prawa ochronnego</vt:lpstr>
      <vt:lpstr>Klasyfikacja nicejska</vt:lpstr>
      <vt:lpstr>Międzynarodowa klasyfikacja towarów i usług</vt:lpstr>
      <vt:lpstr>Przeszkody udzielenia prawa ochronnego</vt:lpstr>
      <vt:lpstr>Odmowa rejestracji - przykłady</vt:lpstr>
      <vt:lpstr>Względne przesłanki odmowy – art. 1321 p.w.p. – podnoszone w sprzeciwie</vt:lpstr>
      <vt:lpstr>Odmowa względna - przykład</vt:lpstr>
      <vt:lpstr>Parodia znaku towarowego i czerpanie korzyści ze znaku renomowanego</vt:lpstr>
      <vt:lpstr>Obowiązek używania znaku towarowego</vt:lpstr>
      <vt:lpstr>Opłaty – system krajowy</vt:lpstr>
      <vt:lpstr>Ustanie prawa ochronnego na znak towarowy </vt:lpstr>
      <vt:lpstr>Korzyści rejestracji</vt:lpstr>
      <vt:lpstr>Oznaczenia geograficzne</vt:lpstr>
      <vt:lpstr>Pojęcie oznaczenia geograficznego</vt:lpstr>
      <vt:lpstr>Elementy pojęcia</vt:lpstr>
      <vt:lpstr>Rodzaje oznaczeń geograficznych w świetle PWP:</vt:lpstr>
      <vt:lpstr>Procedura rejestracji - krajowa</vt:lpstr>
      <vt:lpstr>Procedura krajowa PWP - Podmiot zgłaszający </vt:lpstr>
      <vt:lpstr>Procedura rejestracji przed UP RP</vt:lpstr>
      <vt:lpstr>Kolizja oznaczeń geograficznych i znaków towarowych </vt:lpstr>
      <vt:lpstr>Procedura rejestracji - unijna</vt:lpstr>
      <vt:lpstr>Procedura rejestracji - unijna – kategorie oznaczeń</vt:lpstr>
      <vt:lpstr>Chroniona nazwa pochodzenia</vt:lpstr>
      <vt:lpstr>Chronione oznaczenie geograficzne</vt:lpstr>
      <vt:lpstr>Procedura uzyskiwania ochrony - wymogi</vt:lpstr>
      <vt:lpstr>Procedura - etapy</vt:lpstr>
      <vt:lpstr>Zakres ochrony </vt:lpstr>
      <vt:lpstr>Podmioty uprawnione do ubiegania się o ochronę</vt:lpstr>
      <vt:lpstr>Oznaczenia geograficzne a inne przedmioty p.w.p.</vt:lpstr>
      <vt:lpstr>Prezentacja programu PowerPoint</vt:lpstr>
      <vt:lpstr>Przykładowe pytania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Własność przemysłowa</dc:title>
  <dc:creator>Agnieszka Kwiecień-Madej</dc:creator>
  <cp:lastModifiedBy>Agnieszka Kwiecień</cp:lastModifiedBy>
  <cp:revision>29</cp:revision>
  <dcterms:created xsi:type="dcterms:W3CDTF">2021-04-19T09:52:28Z</dcterms:created>
  <dcterms:modified xsi:type="dcterms:W3CDTF">2025-01-12T16:42:29Z</dcterms:modified>
</cp:coreProperties>
</file>